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6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1" r:id="rId2"/>
    <p:sldId id="282" r:id="rId3"/>
    <p:sldId id="286" r:id="rId4"/>
    <p:sldId id="326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29" r:id="rId16"/>
    <p:sldId id="327" r:id="rId17"/>
    <p:sldId id="332" r:id="rId18"/>
    <p:sldId id="325" r:id="rId19"/>
    <p:sldId id="330" r:id="rId20"/>
  </p:sldIdLst>
  <p:sldSz cx="9144000" cy="5143500" type="screen16x9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čer Martin" initials="MKa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E0C0"/>
    <a:srgbClr val="1BE819"/>
    <a:srgbClr val="67E0C0"/>
    <a:srgbClr val="99FF33"/>
    <a:srgbClr val="0000CC"/>
    <a:srgbClr val="FF3300"/>
    <a:srgbClr val="000099"/>
    <a:srgbClr val="0000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72795" autoAdjust="0"/>
  </p:normalViewPr>
  <p:slideViewPr>
    <p:cSldViewPr>
      <p:cViewPr>
        <p:scale>
          <a:sx n="150" d="100"/>
          <a:sy n="150" d="100"/>
        </p:scale>
        <p:origin x="-96" y="2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C5CED-BEB2-4877-A0AE-82579B726D7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01B380B-653A-4D0F-B69B-4512CE803EFA}">
      <dgm:prSet custT="1"/>
      <dgm:spPr/>
      <dgm:t>
        <a:bodyPr/>
        <a:lstStyle/>
        <a:p>
          <a:pPr rtl="0"/>
          <a:r>
            <a:rPr lang="cs-CZ" sz="2000" b="1" dirty="0" smtClean="0">
              <a:latin typeface="+mj-lt"/>
            </a:rPr>
            <a:t>2.1.2019 </a:t>
          </a:r>
          <a:r>
            <a:rPr lang="cs-CZ" sz="2000" dirty="0" smtClean="0">
              <a:latin typeface="+mj-lt"/>
            </a:rPr>
            <a:t>Spuštění testovacího prostředí SDAT</a:t>
          </a:r>
          <a:endParaRPr lang="cs-CZ" sz="2000" dirty="0">
            <a:latin typeface="+mj-lt"/>
          </a:endParaRPr>
        </a:p>
      </dgm:t>
    </dgm:pt>
    <dgm:pt modelId="{6B10406B-8EAA-418D-A9D1-7452B91617CD}" type="parTrans" cxnId="{F362C5CD-7C9D-4FC0-A955-1EF5D68CFCAB}">
      <dgm:prSet/>
      <dgm:spPr/>
      <dgm:t>
        <a:bodyPr/>
        <a:lstStyle/>
        <a:p>
          <a:endParaRPr lang="cs-CZ"/>
        </a:p>
      </dgm:t>
    </dgm:pt>
    <dgm:pt modelId="{8B9E1E2F-5EDC-452D-821E-A926381007EA}" type="sibTrans" cxnId="{F362C5CD-7C9D-4FC0-A955-1EF5D68CFCAB}">
      <dgm:prSet/>
      <dgm:spPr/>
      <dgm:t>
        <a:bodyPr/>
        <a:lstStyle/>
        <a:p>
          <a:endParaRPr lang="cs-CZ"/>
        </a:p>
      </dgm:t>
    </dgm:pt>
    <dgm:pt modelId="{203D3DE5-153A-4538-B463-E41AAF81D280}">
      <dgm:prSet custT="1"/>
      <dgm:spPr/>
      <dgm:t>
        <a:bodyPr/>
        <a:lstStyle/>
        <a:p>
          <a:pPr rtl="0"/>
          <a:r>
            <a:rPr lang="cs-CZ" sz="2000" b="1" dirty="0" smtClean="0">
              <a:solidFill>
                <a:srgbClr val="FF0000"/>
              </a:solidFill>
              <a:latin typeface="+mj-lt"/>
            </a:rPr>
            <a:t>31.10.2019</a:t>
          </a:r>
          <a:r>
            <a:rPr lang="cs-CZ" sz="2000" dirty="0" smtClean="0">
              <a:solidFill>
                <a:srgbClr val="FF0000"/>
              </a:solidFill>
              <a:latin typeface="+mj-lt"/>
            </a:rPr>
            <a:t> </a:t>
          </a:r>
        </a:p>
        <a:p>
          <a:pPr rtl="0"/>
          <a:r>
            <a:rPr lang="cs-CZ" sz="2000" b="0" dirty="0" smtClean="0">
              <a:solidFill>
                <a:srgbClr val="FF0000"/>
              </a:solidFill>
              <a:latin typeface="+mj-lt"/>
            </a:rPr>
            <a:t>Spuštění ostrého provozu SDAT</a:t>
          </a:r>
          <a:endParaRPr lang="cs-CZ" sz="2000" b="0" dirty="0">
            <a:solidFill>
              <a:srgbClr val="FF0000"/>
            </a:solidFill>
            <a:latin typeface="+mj-lt"/>
          </a:endParaRPr>
        </a:p>
      </dgm:t>
    </dgm:pt>
    <dgm:pt modelId="{E9C22757-6B4F-4FDE-8101-CB40AC80C258}" type="parTrans" cxnId="{09F02976-6533-4936-A58A-96D14EF84E62}">
      <dgm:prSet/>
      <dgm:spPr/>
      <dgm:t>
        <a:bodyPr/>
        <a:lstStyle/>
        <a:p>
          <a:endParaRPr lang="cs-CZ"/>
        </a:p>
      </dgm:t>
    </dgm:pt>
    <dgm:pt modelId="{C4A6A62B-BB8C-4DE9-897B-34D06F508BE3}" type="sibTrans" cxnId="{09F02976-6533-4936-A58A-96D14EF84E62}">
      <dgm:prSet/>
      <dgm:spPr/>
      <dgm:t>
        <a:bodyPr/>
        <a:lstStyle/>
        <a:p>
          <a:endParaRPr lang="cs-CZ"/>
        </a:p>
      </dgm:t>
    </dgm:pt>
    <dgm:pt modelId="{D3E1B98B-93EE-4F8E-800D-4067FE279BB7}">
      <dgm:prSet custT="1"/>
      <dgm:spPr/>
      <dgm:t>
        <a:bodyPr/>
        <a:lstStyle/>
        <a:p>
          <a:pPr rtl="0"/>
          <a:r>
            <a:rPr lang="cs-CZ" sz="2000" b="1" dirty="0" smtClean="0">
              <a:latin typeface="+mj-lt"/>
            </a:rPr>
            <a:t>31.12.2020 </a:t>
          </a:r>
          <a:r>
            <a:rPr lang="cs-CZ" sz="2000" dirty="0" smtClean="0">
              <a:latin typeface="+mj-lt"/>
            </a:rPr>
            <a:t>Ukončení provozu </a:t>
          </a:r>
          <a:r>
            <a:rPr lang="cs-CZ" sz="2000" dirty="0" err="1" smtClean="0">
              <a:latin typeface="+mj-lt"/>
            </a:rPr>
            <a:t>MtS</a:t>
          </a:r>
          <a:r>
            <a:rPr lang="cs-CZ" sz="2000" dirty="0" smtClean="0">
              <a:latin typeface="+mj-lt"/>
            </a:rPr>
            <a:t>-SDNS </a:t>
          </a:r>
          <a:endParaRPr lang="cs-CZ" sz="2000" dirty="0">
            <a:latin typeface="+mj-lt"/>
          </a:endParaRPr>
        </a:p>
      </dgm:t>
    </dgm:pt>
    <dgm:pt modelId="{84D901B6-A0D5-4C7A-B933-0660BE21B6A2}" type="parTrans" cxnId="{16B55A79-34EA-4E16-864C-EEC1F4016B69}">
      <dgm:prSet/>
      <dgm:spPr/>
      <dgm:t>
        <a:bodyPr/>
        <a:lstStyle/>
        <a:p>
          <a:endParaRPr lang="cs-CZ"/>
        </a:p>
      </dgm:t>
    </dgm:pt>
    <dgm:pt modelId="{E2766611-66A4-4185-8F77-AD3FDC21B3F6}" type="sibTrans" cxnId="{16B55A79-34EA-4E16-864C-EEC1F4016B69}">
      <dgm:prSet/>
      <dgm:spPr/>
      <dgm:t>
        <a:bodyPr/>
        <a:lstStyle/>
        <a:p>
          <a:endParaRPr lang="cs-CZ"/>
        </a:p>
      </dgm:t>
    </dgm:pt>
    <dgm:pt modelId="{71F81199-C0D3-4F6D-80CF-9DA94D4AAA48}" type="pres">
      <dgm:prSet presAssocID="{CAAC5CED-BEB2-4877-A0AE-82579B726D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9899C59-FEC8-419E-B0DF-2F5DCE38195D}" type="pres">
      <dgm:prSet presAssocID="{CAAC5CED-BEB2-4877-A0AE-82579B726D7A}" presName="arrow" presStyleLbl="bgShp" presStyleIdx="0" presStyleCnt="1"/>
      <dgm:spPr/>
    </dgm:pt>
    <dgm:pt modelId="{6EA43779-3303-4841-8FDE-E7FC5748E47A}" type="pres">
      <dgm:prSet presAssocID="{CAAC5CED-BEB2-4877-A0AE-82579B726D7A}" presName="points" presStyleCnt="0"/>
      <dgm:spPr/>
    </dgm:pt>
    <dgm:pt modelId="{FF8FC705-897D-4915-A70B-AC73E52EA70D}" type="pres">
      <dgm:prSet presAssocID="{101B380B-653A-4D0F-B69B-4512CE803EFA}" presName="compositeA" presStyleCnt="0"/>
      <dgm:spPr/>
    </dgm:pt>
    <dgm:pt modelId="{7C22A7FF-6742-49C3-AADC-70F959509631}" type="pres">
      <dgm:prSet presAssocID="{101B380B-653A-4D0F-B69B-4512CE803EFA}" presName="textA" presStyleLbl="revTx" presStyleIdx="0" presStyleCnt="3" custScaleX="1088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C083B8-319E-4BB8-A47F-FB5D031E390A}" type="pres">
      <dgm:prSet presAssocID="{101B380B-653A-4D0F-B69B-4512CE803EFA}" presName="circleA" presStyleLbl="node1" presStyleIdx="0" presStyleCnt="3"/>
      <dgm:spPr/>
    </dgm:pt>
    <dgm:pt modelId="{2D1628CE-E429-4708-A868-8FA9B85BE465}" type="pres">
      <dgm:prSet presAssocID="{101B380B-653A-4D0F-B69B-4512CE803EFA}" presName="spaceA" presStyleCnt="0"/>
      <dgm:spPr/>
    </dgm:pt>
    <dgm:pt modelId="{949792AC-69B6-4320-9E97-59B75DBB477B}" type="pres">
      <dgm:prSet presAssocID="{8B9E1E2F-5EDC-452D-821E-A926381007EA}" presName="space" presStyleCnt="0"/>
      <dgm:spPr/>
    </dgm:pt>
    <dgm:pt modelId="{F9A0A95A-D232-4A80-B967-404B318F37A1}" type="pres">
      <dgm:prSet presAssocID="{203D3DE5-153A-4538-B463-E41AAF81D280}" presName="compositeB" presStyleCnt="0"/>
      <dgm:spPr/>
    </dgm:pt>
    <dgm:pt modelId="{357C02DB-9A18-4E61-ACA7-6307987B52E8}" type="pres">
      <dgm:prSet presAssocID="{203D3DE5-153A-4538-B463-E41AAF81D280}" presName="textB" presStyleLbl="revTx" presStyleIdx="1" presStyleCnt="3" custScaleX="19504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7DBF7D-2035-43AD-83E9-8EC23D82465B}" type="pres">
      <dgm:prSet presAssocID="{203D3DE5-153A-4538-B463-E41AAF81D280}" presName="circleB" presStyleLbl="node1" presStyleIdx="1" presStyleCnt="3"/>
      <dgm:spPr/>
    </dgm:pt>
    <dgm:pt modelId="{5ECE1984-C6F6-48EF-8673-F34E9F5CE49D}" type="pres">
      <dgm:prSet presAssocID="{203D3DE5-153A-4538-B463-E41AAF81D280}" presName="spaceB" presStyleCnt="0"/>
      <dgm:spPr/>
    </dgm:pt>
    <dgm:pt modelId="{EE5E5B74-D1AB-4B95-B992-C422C82F4BCB}" type="pres">
      <dgm:prSet presAssocID="{C4A6A62B-BB8C-4DE9-897B-34D06F508BE3}" presName="space" presStyleCnt="0"/>
      <dgm:spPr/>
    </dgm:pt>
    <dgm:pt modelId="{253943DF-AE15-465C-BCA9-F9EE6DF367AF}" type="pres">
      <dgm:prSet presAssocID="{D3E1B98B-93EE-4F8E-800D-4067FE279BB7}" presName="compositeA" presStyleCnt="0"/>
      <dgm:spPr/>
    </dgm:pt>
    <dgm:pt modelId="{62860416-595B-44EF-ADAE-599600B3FDCC}" type="pres">
      <dgm:prSet presAssocID="{D3E1B98B-93EE-4F8E-800D-4067FE279BB7}" presName="textA" presStyleLbl="revTx" presStyleIdx="2" presStyleCnt="3" custScaleX="12556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311672-7539-48C6-AD81-4FD8F12BBC8E}" type="pres">
      <dgm:prSet presAssocID="{D3E1B98B-93EE-4F8E-800D-4067FE279BB7}" presName="circleA" presStyleLbl="node1" presStyleIdx="2" presStyleCnt="3"/>
      <dgm:spPr/>
    </dgm:pt>
    <dgm:pt modelId="{5D5F6961-E8BC-42D7-BB40-739AC53B732A}" type="pres">
      <dgm:prSet presAssocID="{D3E1B98B-93EE-4F8E-800D-4067FE279BB7}" presName="spaceA" presStyleCnt="0"/>
      <dgm:spPr/>
    </dgm:pt>
  </dgm:ptLst>
  <dgm:cxnLst>
    <dgm:cxn modelId="{09F02976-6533-4936-A58A-96D14EF84E62}" srcId="{CAAC5CED-BEB2-4877-A0AE-82579B726D7A}" destId="{203D3DE5-153A-4538-B463-E41AAF81D280}" srcOrd="1" destOrd="0" parTransId="{E9C22757-6B4F-4FDE-8101-CB40AC80C258}" sibTransId="{C4A6A62B-BB8C-4DE9-897B-34D06F508BE3}"/>
    <dgm:cxn modelId="{F362C5CD-7C9D-4FC0-A955-1EF5D68CFCAB}" srcId="{CAAC5CED-BEB2-4877-A0AE-82579B726D7A}" destId="{101B380B-653A-4D0F-B69B-4512CE803EFA}" srcOrd="0" destOrd="0" parTransId="{6B10406B-8EAA-418D-A9D1-7452B91617CD}" sibTransId="{8B9E1E2F-5EDC-452D-821E-A926381007EA}"/>
    <dgm:cxn modelId="{AF61CDF8-5D8A-4C10-A8E8-D2FCC36D2525}" type="presOf" srcId="{101B380B-653A-4D0F-B69B-4512CE803EFA}" destId="{7C22A7FF-6742-49C3-AADC-70F959509631}" srcOrd="0" destOrd="0" presId="urn:microsoft.com/office/officeart/2005/8/layout/hProcess11"/>
    <dgm:cxn modelId="{E766E7B6-9B8B-4150-888A-80871F8B9D66}" type="presOf" srcId="{CAAC5CED-BEB2-4877-A0AE-82579B726D7A}" destId="{71F81199-C0D3-4F6D-80CF-9DA94D4AAA48}" srcOrd="0" destOrd="0" presId="urn:microsoft.com/office/officeart/2005/8/layout/hProcess11"/>
    <dgm:cxn modelId="{5A429C15-6EA0-49AC-B7A6-1305928A3CD7}" type="presOf" srcId="{203D3DE5-153A-4538-B463-E41AAF81D280}" destId="{357C02DB-9A18-4E61-ACA7-6307987B52E8}" srcOrd="0" destOrd="0" presId="urn:microsoft.com/office/officeart/2005/8/layout/hProcess11"/>
    <dgm:cxn modelId="{95C61DD6-CBD3-4B3C-BC64-2A7F2EBD8643}" type="presOf" srcId="{D3E1B98B-93EE-4F8E-800D-4067FE279BB7}" destId="{62860416-595B-44EF-ADAE-599600B3FDCC}" srcOrd="0" destOrd="0" presId="urn:microsoft.com/office/officeart/2005/8/layout/hProcess11"/>
    <dgm:cxn modelId="{16B55A79-34EA-4E16-864C-EEC1F4016B69}" srcId="{CAAC5CED-BEB2-4877-A0AE-82579B726D7A}" destId="{D3E1B98B-93EE-4F8E-800D-4067FE279BB7}" srcOrd="2" destOrd="0" parTransId="{84D901B6-A0D5-4C7A-B933-0660BE21B6A2}" sibTransId="{E2766611-66A4-4185-8F77-AD3FDC21B3F6}"/>
    <dgm:cxn modelId="{ACD02B7F-5F49-4730-9D4F-A27B2763F4B9}" type="presParOf" srcId="{71F81199-C0D3-4F6D-80CF-9DA94D4AAA48}" destId="{D9899C59-FEC8-419E-B0DF-2F5DCE38195D}" srcOrd="0" destOrd="0" presId="urn:microsoft.com/office/officeart/2005/8/layout/hProcess11"/>
    <dgm:cxn modelId="{3ADFA956-E09F-477A-99FE-71AAAD5C9DB7}" type="presParOf" srcId="{71F81199-C0D3-4F6D-80CF-9DA94D4AAA48}" destId="{6EA43779-3303-4841-8FDE-E7FC5748E47A}" srcOrd="1" destOrd="0" presId="urn:microsoft.com/office/officeart/2005/8/layout/hProcess11"/>
    <dgm:cxn modelId="{0F36EB44-AD54-4DD6-83D6-B60EC61D5574}" type="presParOf" srcId="{6EA43779-3303-4841-8FDE-E7FC5748E47A}" destId="{FF8FC705-897D-4915-A70B-AC73E52EA70D}" srcOrd="0" destOrd="0" presId="urn:microsoft.com/office/officeart/2005/8/layout/hProcess11"/>
    <dgm:cxn modelId="{F0721332-0703-46CF-8275-401A26457BC5}" type="presParOf" srcId="{FF8FC705-897D-4915-A70B-AC73E52EA70D}" destId="{7C22A7FF-6742-49C3-AADC-70F959509631}" srcOrd="0" destOrd="0" presId="urn:microsoft.com/office/officeart/2005/8/layout/hProcess11"/>
    <dgm:cxn modelId="{74AE07AA-B897-453F-90C3-9C7B2A51F420}" type="presParOf" srcId="{FF8FC705-897D-4915-A70B-AC73E52EA70D}" destId="{C1C083B8-319E-4BB8-A47F-FB5D031E390A}" srcOrd="1" destOrd="0" presId="urn:microsoft.com/office/officeart/2005/8/layout/hProcess11"/>
    <dgm:cxn modelId="{0D3BA745-3780-43C4-A893-D891CAB76F50}" type="presParOf" srcId="{FF8FC705-897D-4915-A70B-AC73E52EA70D}" destId="{2D1628CE-E429-4708-A868-8FA9B85BE465}" srcOrd="2" destOrd="0" presId="urn:microsoft.com/office/officeart/2005/8/layout/hProcess11"/>
    <dgm:cxn modelId="{1FE330A9-895C-4860-B1D7-B6BFA62D54D4}" type="presParOf" srcId="{6EA43779-3303-4841-8FDE-E7FC5748E47A}" destId="{949792AC-69B6-4320-9E97-59B75DBB477B}" srcOrd="1" destOrd="0" presId="urn:microsoft.com/office/officeart/2005/8/layout/hProcess11"/>
    <dgm:cxn modelId="{CF3E15CC-E5FB-4C3C-8314-0BEFB4F2D5B1}" type="presParOf" srcId="{6EA43779-3303-4841-8FDE-E7FC5748E47A}" destId="{F9A0A95A-D232-4A80-B967-404B318F37A1}" srcOrd="2" destOrd="0" presId="urn:microsoft.com/office/officeart/2005/8/layout/hProcess11"/>
    <dgm:cxn modelId="{6F80DDBF-8B19-431C-9BDF-7C308A22BED8}" type="presParOf" srcId="{F9A0A95A-D232-4A80-B967-404B318F37A1}" destId="{357C02DB-9A18-4E61-ACA7-6307987B52E8}" srcOrd="0" destOrd="0" presId="urn:microsoft.com/office/officeart/2005/8/layout/hProcess11"/>
    <dgm:cxn modelId="{2AB9287D-6AA8-4F34-B74E-0F3DF60843C8}" type="presParOf" srcId="{F9A0A95A-D232-4A80-B967-404B318F37A1}" destId="{B77DBF7D-2035-43AD-83E9-8EC23D82465B}" srcOrd="1" destOrd="0" presId="urn:microsoft.com/office/officeart/2005/8/layout/hProcess11"/>
    <dgm:cxn modelId="{DFBE2EB6-CDB4-434D-99AB-33B9F99C4AB9}" type="presParOf" srcId="{F9A0A95A-D232-4A80-B967-404B318F37A1}" destId="{5ECE1984-C6F6-48EF-8673-F34E9F5CE49D}" srcOrd="2" destOrd="0" presId="urn:microsoft.com/office/officeart/2005/8/layout/hProcess11"/>
    <dgm:cxn modelId="{EAF2182E-BC0E-4F12-B5D6-B238162DE696}" type="presParOf" srcId="{6EA43779-3303-4841-8FDE-E7FC5748E47A}" destId="{EE5E5B74-D1AB-4B95-B992-C422C82F4BCB}" srcOrd="3" destOrd="0" presId="urn:microsoft.com/office/officeart/2005/8/layout/hProcess11"/>
    <dgm:cxn modelId="{377EC5DD-6A30-41F1-BFE6-C63EDBB7EBDB}" type="presParOf" srcId="{6EA43779-3303-4841-8FDE-E7FC5748E47A}" destId="{253943DF-AE15-465C-BCA9-F9EE6DF367AF}" srcOrd="4" destOrd="0" presId="urn:microsoft.com/office/officeart/2005/8/layout/hProcess11"/>
    <dgm:cxn modelId="{F93AE743-142F-4F01-B09E-0D3880D101AB}" type="presParOf" srcId="{253943DF-AE15-465C-BCA9-F9EE6DF367AF}" destId="{62860416-595B-44EF-ADAE-599600B3FDCC}" srcOrd="0" destOrd="0" presId="urn:microsoft.com/office/officeart/2005/8/layout/hProcess11"/>
    <dgm:cxn modelId="{7219EA8A-0F75-4E2E-8C04-E484D8BA0D8D}" type="presParOf" srcId="{253943DF-AE15-465C-BCA9-F9EE6DF367AF}" destId="{9C311672-7539-48C6-AD81-4FD8F12BBC8E}" srcOrd="1" destOrd="0" presId="urn:microsoft.com/office/officeart/2005/8/layout/hProcess11"/>
    <dgm:cxn modelId="{A28612CF-6D78-4944-8973-88F83BD481E3}" type="presParOf" srcId="{253943DF-AE15-465C-BCA9-F9EE6DF367AF}" destId="{5D5F6961-E8BC-42D7-BB40-739AC53B732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99C59-FEC8-419E-B0DF-2F5DCE38195D}">
      <dsp:nvSpPr>
        <dsp:cNvPr id="0" name=""/>
        <dsp:cNvSpPr/>
      </dsp:nvSpPr>
      <dsp:spPr>
        <a:xfrm>
          <a:off x="0" y="1231582"/>
          <a:ext cx="7989888" cy="164211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22A7FF-6742-49C3-AADC-70F959509631}">
      <dsp:nvSpPr>
        <dsp:cNvPr id="0" name=""/>
        <dsp:cNvSpPr/>
      </dsp:nvSpPr>
      <dsp:spPr>
        <a:xfrm>
          <a:off x="343" y="0"/>
          <a:ext cx="1780753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+mj-lt"/>
            </a:rPr>
            <a:t>2.1.2019 </a:t>
          </a:r>
          <a:r>
            <a:rPr lang="cs-CZ" sz="2000" kern="1200" dirty="0" smtClean="0">
              <a:latin typeface="+mj-lt"/>
            </a:rPr>
            <a:t>Spuštění testovacího prostředí SDAT</a:t>
          </a:r>
          <a:endParaRPr lang="cs-CZ" sz="2000" kern="1200" dirty="0">
            <a:latin typeface="+mj-lt"/>
          </a:endParaRPr>
        </a:p>
      </dsp:txBody>
      <dsp:txXfrm>
        <a:off x="343" y="0"/>
        <a:ext cx="1780753" cy="1642110"/>
      </dsp:txXfrm>
    </dsp:sp>
    <dsp:sp modelId="{C1C083B8-319E-4BB8-A47F-FB5D031E390A}">
      <dsp:nvSpPr>
        <dsp:cNvPr id="0" name=""/>
        <dsp:cNvSpPr/>
      </dsp:nvSpPr>
      <dsp:spPr>
        <a:xfrm>
          <a:off x="685456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C02DB-9A18-4E61-ACA7-6307987B52E8}">
      <dsp:nvSpPr>
        <dsp:cNvPr id="0" name=""/>
        <dsp:cNvSpPr/>
      </dsp:nvSpPr>
      <dsp:spPr>
        <a:xfrm>
          <a:off x="1862907" y="2463164"/>
          <a:ext cx="3191313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rgbClr val="FF0000"/>
              </a:solidFill>
              <a:latin typeface="+mj-lt"/>
            </a:rPr>
            <a:t>31.10.2019</a:t>
          </a:r>
          <a:r>
            <a:rPr lang="cs-CZ" sz="2000" kern="1200" dirty="0" smtClean="0">
              <a:solidFill>
                <a:srgbClr val="FF0000"/>
              </a:solidFill>
              <a:latin typeface="+mj-lt"/>
            </a:rPr>
            <a:t>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 smtClean="0">
              <a:solidFill>
                <a:srgbClr val="FF0000"/>
              </a:solidFill>
              <a:latin typeface="+mj-lt"/>
            </a:rPr>
            <a:t>Spuštění ostrého provozu SDAT</a:t>
          </a:r>
          <a:endParaRPr lang="cs-CZ" sz="2000" b="0" kern="1200" dirty="0">
            <a:solidFill>
              <a:srgbClr val="FF0000"/>
            </a:solidFill>
            <a:latin typeface="+mj-lt"/>
          </a:endParaRPr>
        </a:p>
      </dsp:txBody>
      <dsp:txXfrm>
        <a:off x="1862907" y="2463164"/>
        <a:ext cx="3191313" cy="1642110"/>
      </dsp:txXfrm>
    </dsp:sp>
    <dsp:sp modelId="{B77DBF7D-2035-43AD-83E9-8EC23D82465B}">
      <dsp:nvSpPr>
        <dsp:cNvPr id="0" name=""/>
        <dsp:cNvSpPr/>
      </dsp:nvSpPr>
      <dsp:spPr>
        <a:xfrm>
          <a:off x="3253300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60416-595B-44EF-ADAE-599600B3FDCC}">
      <dsp:nvSpPr>
        <dsp:cNvPr id="0" name=""/>
        <dsp:cNvSpPr/>
      </dsp:nvSpPr>
      <dsp:spPr>
        <a:xfrm>
          <a:off x="5136031" y="0"/>
          <a:ext cx="2054524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+mj-lt"/>
            </a:rPr>
            <a:t>31.12.2020 </a:t>
          </a:r>
          <a:r>
            <a:rPr lang="cs-CZ" sz="2000" kern="1200" dirty="0" smtClean="0">
              <a:latin typeface="+mj-lt"/>
            </a:rPr>
            <a:t>Ukončení provozu </a:t>
          </a:r>
          <a:r>
            <a:rPr lang="cs-CZ" sz="2000" kern="1200" dirty="0" err="1" smtClean="0">
              <a:latin typeface="+mj-lt"/>
            </a:rPr>
            <a:t>MtS</a:t>
          </a:r>
          <a:r>
            <a:rPr lang="cs-CZ" sz="2000" kern="1200" dirty="0" smtClean="0">
              <a:latin typeface="+mj-lt"/>
            </a:rPr>
            <a:t>-SDNS </a:t>
          </a:r>
          <a:endParaRPr lang="cs-CZ" sz="2000" kern="1200" dirty="0">
            <a:latin typeface="+mj-lt"/>
          </a:endParaRPr>
        </a:p>
      </dsp:txBody>
      <dsp:txXfrm>
        <a:off x="5136031" y="0"/>
        <a:ext cx="2054524" cy="1642110"/>
      </dsp:txXfrm>
    </dsp:sp>
    <dsp:sp modelId="{9C311672-7539-48C6-AD81-4FD8F12BBC8E}">
      <dsp:nvSpPr>
        <dsp:cNvPr id="0" name=""/>
        <dsp:cNvSpPr/>
      </dsp:nvSpPr>
      <dsp:spPr>
        <a:xfrm>
          <a:off x="5958030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187BD-AA03-4755-8319-791627D4D25B}" type="datetimeFigureOut">
              <a:rPr lang="cs-CZ" smtClean="0"/>
              <a:t>1.9.2018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D2654-5FCC-49FC-9D75-BDF626B4F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85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F147F1C-1FFC-49F3-BB16-4F8338B51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85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02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14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711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00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62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48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269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43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193132"/>
            <a:ext cx="4679950" cy="2431256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69057"/>
            <a:ext cx="5905500" cy="355997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4878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17208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4851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9206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5074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3272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4402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75728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217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862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9069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7150"/>
            <a:ext cx="5903912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839891"/>
            <a:ext cx="2133600" cy="27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A5E95346-4F63-4FAE-AE76-D69EA44B868D}" type="slidenum">
              <a:rPr lang="en-CA" altLang="cs-CZ" smtClean="0"/>
              <a:pPr/>
              <a:t>‹#›</a:t>
            </a:fld>
            <a:endParaRPr lang="en-CA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5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9.xml"/><Relationship Id="rId4" Type="http://schemas.openxmlformats.org/officeDocument/2006/relationships/hyperlink" Target="http://www.cnb.cz/cs/statistika/sda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1800" y="123478"/>
            <a:ext cx="5256584" cy="355997"/>
          </a:xfrm>
        </p:spPr>
        <p:txBody>
          <a:bodyPr/>
          <a:lstStyle/>
          <a:p>
            <a:r>
              <a:rPr lang="cs-CZ" altLang="cs-CZ" b="1" dirty="0"/>
              <a:t>SDAT – Sběr dat ČNB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247714"/>
            <a:ext cx="8640960" cy="1944793"/>
          </a:xfrm>
        </p:spPr>
        <p:txBody>
          <a:bodyPr/>
          <a:lstStyle/>
          <a:p>
            <a:pPr algn="r"/>
            <a:r>
              <a:rPr lang="cs-CZ" altLang="cs-CZ" dirty="0"/>
              <a:t>Prezentace SDAT pro Č</a:t>
            </a:r>
            <a:r>
              <a:rPr lang="cs-CZ" altLang="cs-CZ" dirty="0" smtClean="0"/>
              <a:t>BA</a:t>
            </a:r>
            <a:endParaRPr lang="cs-CZ" altLang="cs-CZ" dirty="0"/>
          </a:p>
          <a:p>
            <a:pPr algn="r"/>
            <a:r>
              <a:rPr lang="cs-CZ" altLang="cs-CZ" sz="1800" dirty="0" smtClean="0">
                <a:solidFill>
                  <a:schemeClr val="accent2"/>
                </a:solidFill>
              </a:rPr>
              <a:t>3.9.2018</a:t>
            </a:r>
            <a:endParaRPr lang="cs-CZ" altLang="cs-CZ" sz="1800" dirty="0">
              <a:solidFill>
                <a:schemeClr val="accent2"/>
              </a:solidFill>
            </a:endParaRPr>
          </a:p>
          <a:p>
            <a:pPr algn="r"/>
            <a:r>
              <a:rPr lang="cs-CZ" altLang="cs-CZ" sz="1800" dirty="0">
                <a:solidFill>
                  <a:schemeClr val="accent2"/>
                </a:solidFill>
              </a:rPr>
              <a:t>M. Kačer (ČNB), M</a:t>
            </a:r>
            <a:r>
              <a:rPr lang="cs-CZ" altLang="cs-CZ" sz="1800" dirty="0" smtClean="0">
                <a:solidFill>
                  <a:schemeClr val="accent2"/>
                </a:solidFill>
              </a:rPr>
              <a:t>. Bubeník </a:t>
            </a:r>
            <a:r>
              <a:rPr lang="cs-CZ" altLang="cs-CZ" sz="1800" dirty="0">
                <a:solidFill>
                  <a:schemeClr val="accent2"/>
                </a:solidFill>
              </a:rPr>
              <a:t>(NESS Czech s.r.o</a:t>
            </a:r>
            <a:r>
              <a:rPr lang="cs-CZ" altLang="cs-CZ" sz="1800" dirty="0" smtClean="0">
                <a:solidFill>
                  <a:schemeClr val="accent2"/>
                </a:solidFill>
              </a:rPr>
              <a:t>.)</a:t>
            </a:r>
            <a:endParaRPr lang="cs-CZ" altLang="cs-CZ" sz="1800" dirty="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10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EBA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DA647CF-1822-4C42-B95F-08182FBB8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4484"/>
            <a:ext cx="9144000" cy="311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18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11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Metodický životní cyklus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900" kern="0" dirty="0"/>
              <a:t>Zachovány metodiky</a:t>
            </a:r>
          </a:p>
          <a:p>
            <a:pPr lvl="1"/>
            <a:r>
              <a:rPr lang="cs-CZ" sz="1800" kern="0" dirty="0"/>
              <a:t>Publikování v průběhu přípravy nových metodik</a:t>
            </a:r>
          </a:p>
          <a:p>
            <a:pPr lvl="1"/>
            <a:r>
              <a:rPr lang="cs-CZ" sz="1800" kern="0" dirty="0"/>
              <a:t>Možnost testování</a:t>
            </a:r>
          </a:p>
          <a:p>
            <a:r>
              <a:rPr lang="cs-CZ" sz="1900" kern="0" dirty="0"/>
              <a:t>Opravy platných metodik</a:t>
            </a:r>
          </a:p>
          <a:p>
            <a:pPr lvl="1"/>
            <a:r>
              <a:rPr lang="cs-CZ" sz="1800" kern="0" dirty="0"/>
              <a:t>Bez dopadu na údaje a struktury výkazů</a:t>
            </a:r>
          </a:p>
          <a:p>
            <a:pPr lvl="1"/>
            <a:r>
              <a:rPr lang="cs-CZ" sz="1800" kern="0" dirty="0"/>
              <a:t>Texty (názvy, definice)</a:t>
            </a:r>
          </a:p>
          <a:p>
            <a:pPr lvl="1"/>
            <a:r>
              <a:rPr lang="cs-CZ" sz="1800" kern="0" dirty="0"/>
              <a:t>Prezentační vrstva výkazů</a:t>
            </a:r>
          </a:p>
          <a:p>
            <a:pPr lvl="1"/>
            <a:r>
              <a:rPr lang="cs-CZ" sz="1800" kern="0" dirty="0"/>
              <a:t>Datové typy</a:t>
            </a:r>
          </a:p>
          <a:p>
            <a:r>
              <a:rPr lang="cs-CZ" sz="1900" kern="0" dirty="0"/>
              <a:t>Změny kontrol platných metodik</a:t>
            </a:r>
          </a:p>
          <a:p>
            <a:pPr lvl="1"/>
            <a:r>
              <a:rPr lang="cs-CZ" sz="1800" kern="0" dirty="0"/>
              <a:t>Deaktivace kontrol</a:t>
            </a:r>
          </a:p>
          <a:p>
            <a:pPr lvl="1"/>
            <a:r>
              <a:rPr lang="cs-CZ" sz="1800" kern="0" dirty="0"/>
              <a:t>Opravy kontrol</a:t>
            </a:r>
          </a:p>
          <a:p>
            <a:pPr lvl="1"/>
            <a:r>
              <a:rPr lang="cs-CZ" sz="1800" kern="0" dirty="0"/>
              <a:t>Nové kontroly od určitého období</a:t>
            </a:r>
          </a:p>
          <a:p>
            <a:pPr lvl="1"/>
            <a:r>
              <a:rPr lang="cs-CZ" sz="1800" kern="0" dirty="0"/>
              <a:t>Návaznost na procesy publikace kontrol EBA</a:t>
            </a:r>
          </a:p>
        </p:txBody>
      </p:sp>
    </p:spTree>
    <p:extLst>
      <p:ext uri="{BB962C8B-B14F-4D97-AF65-F5344CB8AC3E}">
        <p14:creationId xmlns:p14="http://schemas.microsoft.com/office/powerpoint/2010/main" val="352462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12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Poskytování metodických informací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800" kern="0" dirty="0"/>
              <a:t>Webová aplikace (nástupce SDNS)</a:t>
            </a:r>
          </a:p>
          <a:p>
            <a:pPr lvl="1"/>
            <a:r>
              <a:rPr lang="cs-CZ" sz="1600" dirty="0"/>
              <a:t>Objekty knihovny</a:t>
            </a:r>
          </a:p>
          <a:p>
            <a:pPr lvl="1"/>
            <a:r>
              <a:rPr lang="cs-CZ" sz="1600" dirty="0"/>
              <a:t>Popisy a struktury výkazů</a:t>
            </a:r>
          </a:p>
          <a:p>
            <a:pPr lvl="1"/>
            <a:r>
              <a:rPr lang="cs-CZ" sz="1600" dirty="0"/>
              <a:t>Popisy kontrol</a:t>
            </a:r>
          </a:p>
          <a:p>
            <a:pPr lvl="1"/>
            <a:r>
              <a:rPr lang="cs-CZ" sz="1600" dirty="0"/>
              <a:t>Historie</a:t>
            </a:r>
          </a:p>
          <a:p>
            <a:pPr lvl="1"/>
            <a:r>
              <a:rPr lang="cs-CZ" sz="1600" dirty="0"/>
              <a:t>Exporty do excelu</a:t>
            </a:r>
          </a:p>
          <a:p>
            <a:r>
              <a:rPr lang="cs-CZ" sz="1800" kern="0" dirty="0"/>
              <a:t>Metodika v XML SDAT</a:t>
            </a:r>
          </a:p>
          <a:p>
            <a:pPr lvl="1"/>
            <a:r>
              <a:rPr lang="cs-CZ" sz="1600" kern="0" dirty="0"/>
              <a:t>Publikování metodik ve formě XML souborů ke stažení webové aplikaci SDAT</a:t>
            </a:r>
          </a:p>
          <a:p>
            <a:r>
              <a:rPr lang="cs-CZ" sz="1800" kern="0" dirty="0" smtClean="0"/>
              <a:t>Webové služby</a:t>
            </a:r>
          </a:p>
          <a:p>
            <a:pPr lvl="1"/>
            <a:r>
              <a:rPr lang="cs-CZ" sz="1600" kern="0" dirty="0"/>
              <a:t>Shodná </a:t>
            </a:r>
            <a:r>
              <a:rPr lang="cs-CZ" sz="1600" kern="0" dirty="0"/>
              <a:t>XML struktura</a:t>
            </a:r>
          </a:p>
          <a:p>
            <a:pPr lvl="1"/>
            <a:r>
              <a:rPr lang="cs-CZ" sz="1600" kern="0" dirty="0"/>
              <a:t>Výstupy podle vstupních parametrů</a:t>
            </a:r>
          </a:p>
          <a:p>
            <a:pPr lvl="1"/>
            <a:r>
              <a:rPr lang="cs-CZ" sz="1600" kern="0" dirty="0"/>
              <a:t>ctiSeznamVykazu, ctiVykaz, ctiZmenyvykazu, ctiVykazovaciPovinnost, ctiUdajeOsoby</a:t>
            </a:r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19705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13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Vykazování dat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7"/>
            <a:ext cx="7989888" cy="4212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800" kern="0" dirty="0" smtClean="0"/>
              <a:t>Vstupní XML zpráva (XSD SDAT)</a:t>
            </a:r>
          </a:p>
          <a:p>
            <a:pPr lvl="1"/>
            <a:r>
              <a:rPr lang="cs-CZ" sz="1600" dirty="0" smtClean="0"/>
              <a:t>Jednotná struktura </a:t>
            </a:r>
          </a:p>
          <a:p>
            <a:pPr lvl="1"/>
            <a:r>
              <a:rPr lang="cs-CZ" sz="1600" dirty="0" smtClean="0"/>
              <a:t>Nebudou </a:t>
            </a:r>
            <a:r>
              <a:rPr lang="cs-CZ" sz="1600" dirty="0"/>
              <a:t>dělené zprávy</a:t>
            </a:r>
          </a:p>
          <a:p>
            <a:pPr lvl="1"/>
            <a:r>
              <a:rPr lang="cs-CZ" sz="1600" dirty="0"/>
              <a:t>Více vydání k různým výskytům v jedné zprávě</a:t>
            </a:r>
          </a:p>
          <a:p>
            <a:r>
              <a:rPr lang="cs-CZ" sz="1800" kern="0" dirty="0"/>
              <a:t>Data výkazů</a:t>
            </a:r>
          </a:p>
          <a:p>
            <a:pPr lvl="1"/>
            <a:r>
              <a:rPr lang="cs-CZ" sz="1600" dirty="0"/>
              <a:t>Interní formát SDAT (definován XSD SDAT)</a:t>
            </a:r>
          </a:p>
          <a:p>
            <a:pPr lvl="1"/>
            <a:r>
              <a:rPr lang="cs-CZ" sz="1600" dirty="0"/>
              <a:t>Současné XML struktury (základní, kompaktní)</a:t>
            </a:r>
          </a:p>
          <a:p>
            <a:pPr lvl="1"/>
            <a:r>
              <a:rPr lang="cs-CZ" sz="1600" dirty="0"/>
              <a:t>Drobné změny (např. atributy údajů)</a:t>
            </a:r>
          </a:p>
          <a:p>
            <a:pPr lvl="1"/>
            <a:r>
              <a:rPr lang="cs-CZ" sz="1600" dirty="0"/>
              <a:t>Externí formáty (binární forma)</a:t>
            </a:r>
          </a:p>
          <a:p>
            <a:pPr lvl="1"/>
            <a:r>
              <a:rPr lang="cs-CZ" sz="1600" dirty="0"/>
              <a:t>XBRL, ISO20022</a:t>
            </a:r>
          </a:p>
          <a:p>
            <a:pPr lvl="1"/>
            <a:r>
              <a:rPr lang="cs-CZ" sz="1600" dirty="0"/>
              <a:t>Přílohy k výkazům (binární forma)</a:t>
            </a:r>
          </a:p>
          <a:p>
            <a:r>
              <a:rPr lang="cs-CZ" sz="1800" kern="0" dirty="0" smtClean="0"/>
              <a:t>Webové služby</a:t>
            </a:r>
            <a:endParaRPr lang="cs-CZ" sz="1800" kern="0" dirty="0"/>
          </a:p>
          <a:p>
            <a:pPr lvl="1"/>
            <a:r>
              <a:rPr lang="cs-CZ" sz="1600" dirty="0"/>
              <a:t>zaslaniVstupniZpravy, ctiStavZpracovani, ctiStavVykazovani</a:t>
            </a:r>
          </a:p>
          <a:p>
            <a:r>
              <a:rPr lang="cs-CZ" sz="1800" kern="0" dirty="0"/>
              <a:t>SFTP (objemné výkazy, hlavička zaslána WS)</a:t>
            </a:r>
          </a:p>
          <a:p>
            <a:pPr marL="342900" lvl="1" indent="-342900"/>
            <a:endParaRPr lang="cs-CZ" sz="1800" kern="0" dirty="0">
              <a:solidFill>
                <a:schemeClr val="tx1"/>
              </a:solidFill>
            </a:endParaRPr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0404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14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Webová aplikace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Prezentace metodických </a:t>
            </a:r>
            <a:r>
              <a:rPr lang="cs-CZ" sz="2000" kern="0" dirty="0" smtClean="0"/>
              <a:t>informací</a:t>
            </a:r>
            <a:endParaRPr lang="cs-CZ" sz="2600" kern="0" dirty="0"/>
          </a:p>
          <a:p>
            <a:r>
              <a:rPr lang="cs-CZ" sz="2000" kern="0" dirty="0"/>
              <a:t>Pořizování a zasílání výkazů</a:t>
            </a:r>
          </a:p>
          <a:p>
            <a:pPr lvl="1"/>
            <a:r>
              <a:rPr lang="cs-CZ" sz="1800" kern="0" dirty="0"/>
              <a:t>Editace v aplikaci</a:t>
            </a:r>
          </a:p>
          <a:p>
            <a:pPr lvl="1"/>
            <a:r>
              <a:rPr lang="cs-CZ" sz="1800" kern="0" dirty="0"/>
              <a:t>Export dat do excelu</a:t>
            </a:r>
          </a:p>
          <a:p>
            <a:pPr lvl="1"/>
            <a:r>
              <a:rPr lang="cs-CZ" sz="1800" kern="0" dirty="0"/>
              <a:t>Editace dat v excelu</a:t>
            </a:r>
          </a:p>
          <a:p>
            <a:pPr lvl="1"/>
            <a:r>
              <a:rPr lang="cs-CZ" sz="1800" kern="0" dirty="0"/>
              <a:t>Import dat z excelu  </a:t>
            </a:r>
          </a:p>
          <a:p>
            <a:pPr marL="0" indent="0">
              <a:buNone/>
            </a:pPr>
            <a:endParaRPr lang="cs-CZ" sz="2600" kern="0" dirty="0"/>
          </a:p>
          <a:p>
            <a:pPr marL="0" indent="0">
              <a:buNone/>
            </a:pPr>
            <a:endParaRPr lang="cs-CZ" sz="2600" kern="0" dirty="0"/>
          </a:p>
          <a:p>
            <a:pPr marL="0" indent="0">
              <a:buNone/>
            </a:pPr>
            <a:endParaRPr lang="cs-CZ" sz="2600" kern="0" dirty="0" smtClean="0"/>
          </a:p>
          <a:p>
            <a:r>
              <a:rPr lang="cs-CZ" sz="2000" kern="0" dirty="0"/>
              <a:t>Správa </a:t>
            </a:r>
            <a:r>
              <a:rPr lang="cs-CZ" sz="2000" kern="0" dirty="0"/>
              <a:t>uživatelů a oprávnění</a:t>
            </a:r>
          </a:p>
          <a:p>
            <a:pPr marL="0" indent="0">
              <a:buNone/>
            </a:pPr>
            <a:endParaRPr lang="cs-CZ" kern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387DA64-3522-4482-AFBA-8BDBAE16528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115616" y="2859782"/>
            <a:ext cx="562737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8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15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Časový plán – hlavní milníky</a:t>
            </a:r>
            <a:endParaRPr lang="cs-CZ" altLang="cs-CZ" dirty="0">
              <a:effectLst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80303295"/>
              </p:ext>
            </p:extLst>
          </p:nvPr>
        </p:nvGraphicFramePr>
        <p:xfrm>
          <a:off x="685800" y="681038"/>
          <a:ext cx="7989888" cy="41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88501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16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7150"/>
            <a:ext cx="7127949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Harmonogram implementace klientských řešení</a:t>
            </a:r>
            <a:endParaRPr lang="cs-CZ" altLang="cs-CZ" dirty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7750"/>
            <a:ext cx="8712967" cy="427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646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17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57150"/>
            <a:ext cx="5399757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Fáze spuštění testovacího prostředí</a:t>
            </a:r>
            <a:endParaRPr lang="cs-CZ" altLang="cs-CZ" dirty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7614"/>
            <a:ext cx="7476741" cy="224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5708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18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Harmonogram migrace FO do SDAT</a:t>
            </a:r>
            <a:endParaRPr lang="cs-CZ" altLang="cs-CZ" dirty="0">
              <a:effectLst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246011"/>
              </p:ext>
            </p:extLst>
          </p:nvPr>
        </p:nvGraphicFramePr>
        <p:xfrm>
          <a:off x="611560" y="1047750"/>
          <a:ext cx="8064896" cy="23850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59054"/>
                <a:gridCol w="1617410"/>
                <a:gridCol w="1872208"/>
                <a:gridCol w="2016224"/>
              </a:tblGrid>
              <a:tr h="68580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Funkční oblast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V test</a:t>
                      </a:r>
                      <a:r>
                        <a:rPr lang="cs-CZ" sz="1400" baseline="0" dirty="0" smtClean="0">
                          <a:latin typeface="+mj-lt"/>
                        </a:rPr>
                        <a:t> prostředí SDAT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První stav ke dni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První termín předložení v </a:t>
                      </a:r>
                      <a:r>
                        <a:rPr lang="cs-CZ" sz="14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SDAT</a:t>
                      </a:r>
                      <a:endParaRPr lang="cs-CZ" sz="14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CEÚ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j-lt"/>
                        </a:rPr>
                        <a:t>1.4.2019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j-lt"/>
                        </a:rPr>
                        <a:t>1.11.2019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i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4.11.2019</a:t>
                      </a:r>
                      <a:endParaRPr lang="cs-CZ" sz="1400" b="1" i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+mj-lt"/>
                        </a:rPr>
                        <a:t>Bankovnictví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j-lt"/>
                        </a:rPr>
                        <a:t>30.8.2019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j-lt"/>
                        </a:rPr>
                        <a:t>1.1.2020</a:t>
                      </a:r>
                      <a:endParaRPr lang="cs-CZ" sz="1400" dirty="0">
                        <a:latin typeface="+mj-lt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i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31.1.2020</a:t>
                      </a:r>
                      <a:endParaRPr lang="cs-CZ" sz="1400" b="1" i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PSD2 (stávající  IPS)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30.8.2019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2.1.2020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b="1" i="0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+mn-cs"/>
                        </a:rPr>
                        <a:t>3.1.2020</a:t>
                      </a:r>
                    </a:p>
                  </a:txBody>
                  <a:tcPr marL="9525" marR="9525" marT="7144" marB="0" anchor="b"/>
                </a:tc>
              </a:tr>
              <a:tr h="2781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EU_Banky_DZ_OCP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1.7.2019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31.3.2020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b="1" i="0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+mn-cs"/>
                        </a:rPr>
                        <a:t>12.5.2020</a:t>
                      </a:r>
                    </a:p>
                  </a:txBody>
                  <a:tcPr marL="9525" marR="9525" marT="7144" marB="0" anchor="b"/>
                </a:tc>
              </a:tr>
              <a:tr h="2781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AnaCredit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(*)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3.9.2019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31.7.2020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b="1" i="0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+mn-cs"/>
                        </a:rPr>
                        <a:t>31.8.2020</a:t>
                      </a:r>
                    </a:p>
                  </a:txBody>
                  <a:tcPr marL="9525" marR="9525" marT="7144" marB="0" anchor="b"/>
                </a:tc>
              </a:tr>
              <a:tr h="2781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MKT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1.11.2019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2.11.2020</a:t>
                      </a:r>
                    </a:p>
                  </a:txBody>
                  <a:tcPr marL="9525" marR="9525" marT="7144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b="1" i="0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+mn-cs"/>
                        </a:rPr>
                        <a:t>3.11.2020</a:t>
                      </a:r>
                    </a:p>
                  </a:txBody>
                  <a:tcPr marL="9525" marR="9525" marT="7144" marB="0" anchor="b"/>
                </a:tc>
              </a:tr>
            </a:tbl>
          </a:graphicData>
        </a:graphic>
      </p:graphicFrame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0" y="3775194"/>
            <a:ext cx="8532440" cy="97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None/>
            </a:pPr>
            <a:r>
              <a:rPr lang="cs-CZ" sz="1400" dirty="0" smtClean="0"/>
              <a:t>(*) </a:t>
            </a:r>
            <a:r>
              <a:rPr lang="cs-CZ" sz="1400" i="1" dirty="0"/>
              <a:t>Předpokladem je spuštění dočasného</a:t>
            </a:r>
            <a:r>
              <a:rPr lang="cs-CZ" sz="1400" i="1" dirty="0" smtClean="0"/>
              <a:t> vykazování </a:t>
            </a:r>
            <a:r>
              <a:rPr lang="cs-CZ" sz="1400" i="1" dirty="0" err="1" smtClean="0"/>
              <a:t>AnaCredit</a:t>
            </a:r>
            <a:r>
              <a:rPr lang="cs-CZ" sz="1400" i="1" dirty="0" smtClean="0"/>
              <a:t> </a:t>
            </a:r>
            <a:r>
              <a:rPr lang="cs-CZ" sz="1400" i="1" dirty="0"/>
              <a:t>v </a:t>
            </a:r>
            <a:r>
              <a:rPr lang="cs-CZ" sz="1400" b="1" i="1" u="sng" dirty="0" err="1"/>
              <a:t>MtS</a:t>
            </a:r>
            <a:r>
              <a:rPr lang="cs-CZ" sz="1400" i="1" dirty="0"/>
              <a:t> od července 2019 za první </a:t>
            </a:r>
            <a:r>
              <a:rPr lang="cs-CZ" sz="1400" i="1" dirty="0" smtClean="0"/>
              <a:t>„stav ke dni“ (referenční období) 30.6.2019.</a:t>
            </a:r>
            <a:endParaRPr lang="cs-CZ" sz="1400" i="1" dirty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2670340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19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Komunikace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600" kern="0" dirty="0" smtClean="0"/>
              <a:t>Web ČNB</a:t>
            </a:r>
          </a:p>
          <a:p>
            <a:pPr lvl="1"/>
            <a:r>
              <a:rPr lang="cs-CZ" sz="2000" dirty="0">
                <a:hlinkClick r:id="rId4"/>
              </a:rPr>
              <a:t>http://www.cnb.cz/cs/statistika/sdat</a:t>
            </a:r>
            <a:r>
              <a:rPr lang="cs-CZ" sz="2000" dirty="0" smtClean="0">
                <a:hlinkClick r:id="rId4"/>
              </a:rPr>
              <a:t>/</a:t>
            </a:r>
            <a:endParaRPr lang="cs-CZ" sz="2000" dirty="0" smtClean="0"/>
          </a:p>
          <a:p>
            <a:pPr marL="457200" lvl="1" indent="0">
              <a:buNone/>
            </a:pPr>
            <a:endParaRPr lang="cs-CZ" sz="2000" dirty="0"/>
          </a:p>
          <a:p>
            <a:r>
              <a:rPr lang="cs-CZ" sz="2600" kern="0" smtClean="0"/>
              <a:t>E-mail </a:t>
            </a:r>
            <a:r>
              <a:rPr lang="cs-CZ" sz="2600" kern="0" dirty="0" smtClean="0"/>
              <a:t>adresa</a:t>
            </a:r>
          </a:p>
          <a:p>
            <a:pPr lvl="1"/>
            <a:r>
              <a:rPr lang="cs-CZ" sz="2000" kern="0" dirty="0" smtClean="0"/>
              <a:t>sdat@cnb.cz</a:t>
            </a:r>
          </a:p>
          <a:p>
            <a:pPr marL="457200" lvl="1" indent="0">
              <a:buNone/>
            </a:pPr>
            <a:r>
              <a:rPr lang="cs-CZ" kern="0" dirty="0" smtClean="0"/>
              <a:t>-------------------------------------------</a:t>
            </a:r>
          </a:p>
          <a:p>
            <a:pPr marL="342900" lvl="1" indent="-342900"/>
            <a:r>
              <a:rPr lang="cs-CZ" kern="0" dirty="0">
                <a:solidFill>
                  <a:schemeClr val="tx1"/>
                </a:solidFill>
              </a:rPr>
              <a:t>Technická pracovní skupina </a:t>
            </a:r>
            <a:r>
              <a:rPr lang="cs-CZ" kern="0" dirty="0" smtClean="0">
                <a:solidFill>
                  <a:schemeClr val="tx1"/>
                </a:solidFill>
              </a:rPr>
              <a:t>SDAT</a:t>
            </a:r>
          </a:p>
          <a:p>
            <a:pPr lvl="1"/>
            <a:r>
              <a:rPr lang="cs-CZ" sz="2000" kern="0" dirty="0" smtClean="0"/>
              <a:t>Organizováno ČNB</a:t>
            </a:r>
          </a:p>
          <a:p>
            <a:pPr lvl="1"/>
            <a:r>
              <a:rPr lang="cs-CZ" sz="2000" kern="0" dirty="0" smtClean="0"/>
              <a:t>Schůzky v návaznosti na publikaci podkladů</a:t>
            </a:r>
          </a:p>
          <a:p>
            <a:pPr lvl="1"/>
            <a:r>
              <a:rPr lang="cs-CZ" sz="2000" kern="0" dirty="0" smtClean="0"/>
              <a:t>Další parametry k diskuzi …</a:t>
            </a:r>
          </a:p>
          <a:p>
            <a:pPr lvl="1"/>
            <a:endParaRPr lang="cs-CZ" sz="2000" kern="0" dirty="0" smtClean="0"/>
          </a:p>
          <a:p>
            <a:pPr lvl="1"/>
            <a:endParaRPr lang="cs-CZ" sz="2000" kern="0" dirty="0"/>
          </a:p>
          <a:p>
            <a:pPr marL="742950" lvl="2" indent="-342900"/>
            <a:endParaRPr lang="cs-CZ" kern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338991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Obsah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200" dirty="0" smtClean="0"/>
              <a:t>Úvod</a:t>
            </a:r>
            <a:endParaRPr lang="cs-CZ" altLang="cs-CZ" sz="2200" i="1" dirty="0" smtClean="0">
              <a:solidFill>
                <a:srgbClr val="FF0000"/>
              </a:solidFill>
            </a:endParaRPr>
          </a:p>
          <a:p>
            <a:pPr lvl="1"/>
            <a:r>
              <a:rPr lang="cs-CZ" altLang="cs-CZ" sz="1600" dirty="0" smtClean="0"/>
              <a:t>Důvody budování systému SDAT</a:t>
            </a:r>
          </a:p>
          <a:p>
            <a:pPr lvl="1"/>
            <a:r>
              <a:rPr lang="cs-CZ" altLang="cs-CZ" sz="1600" dirty="0" smtClean="0"/>
              <a:t>Koncept systému= nástupnický systém </a:t>
            </a:r>
            <a:r>
              <a:rPr lang="cs-CZ" altLang="cs-CZ" sz="1600" dirty="0" err="1" smtClean="0"/>
              <a:t>MtS</a:t>
            </a:r>
            <a:endParaRPr lang="cs-CZ" altLang="cs-CZ" sz="1600" dirty="0" smtClean="0"/>
          </a:p>
          <a:p>
            <a:r>
              <a:rPr lang="cs-CZ" altLang="cs-CZ" sz="2200" dirty="0"/>
              <a:t>Představení systému SDAT</a:t>
            </a:r>
          </a:p>
          <a:p>
            <a:pPr lvl="1"/>
            <a:r>
              <a:rPr lang="cs-CZ" sz="1600" dirty="0" err="1" smtClean="0"/>
              <a:t>Metapopis</a:t>
            </a:r>
            <a:r>
              <a:rPr lang="cs-CZ" sz="1600" dirty="0" smtClean="0"/>
              <a:t> a vykazovací povinnosti </a:t>
            </a:r>
            <a:endParaRPr lang="cs-CZ" sz="1600" dirty="0"/>
          </a:p>
          <a:p>
            <a:pPr lvl="1"/>
            <a:r>
              <a:rPr lang="cs-CZ" sz="1600" dirty="0" smtClean="0"/>
              <a:t>Proces vykazování a komunikační kanály</a:t>
            </a:r>
            <a:endParaRPr lang="cs-CZ" sz="1600" dirty="0"/>
          </a:p>
          <a:p>
            <a:pPr lvl="1"/>
            <a:r>
              <a:rPr lang="cs-CZ" sz="1600" dirty="0" smtClean="0"/>
              <a:t>Výkazy evropských institucí EBA </a:t>
            </a:r>
            <a:r>
              <a:rPr lang="cs-CZ" sz="1600" dirty="0"/>
              <a:t>a EIOPA </a:t>
            </a:r>
            <a:r>
              <a:rPr lang="cs-CZ" sz="1600" dirty="0" smtClean="0"/>
              <a:t>a</a:t>
            </a:r>
            <a:r>
              <a:rPr lang="cs-CZ" sz="1600" dirty="0"/>
              <a:t> </a:t>
            </a:r>
            <a:r>
              <a:rPr lang="cs-CZ" sz="1600" dirty="0" smtClean="0"/>
              <a:t>formát XBRL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Časové plány</a:t>
            </a:r>
          </a:p>
          <a:p>
            <a:pPr lvl="1"/>
            <a:r>
              <a:rPr lang="cs-CZ" sz="1600" dirty="0" smtClean="0"/>
              <a:t>Harmonogram </a:t>
            </a:r>
            <a:r>
              <a:rPr lang="cs-CZ" sz="1600" dirty="0"/>
              <a:t>technické </a:t>
            </a:r>
            <a:r>
              <a:rPr lang="cs-CZ" sz="1600" dirty="0" smtClean="0"/>
              <a:t>implementace</a:t>
            </a:r>
          </a:p>
          <a:p>
            <a:pPr lvl="1"/>
            <a:r>
              <a:rPr lang="cs-CZ" sz="1600" dirty="0" smtClean="0"/>
              <a:t>Harmonogram zahájení vykazování v SDAT</a:t>
            </a:r>
            <a:endParaRPr lang="cs-CZ" sz="1600" dirty="0"/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Komunikace</a:t>
            </a:r>
          </a:p>
          <a:p>
            <a:pPr lvl="1"/>
            <a:r>
              <a:rPr lang="cs-CZ" sz="1600" dirty="0" smtClean="0"/>
              <a:t>Komunikační kanály</a:t>
            </a:r>
          </a:p>
          <a:p>
            <a:pPr lvl="1"/>
            <a:r>
              <a:rPr lang="cs-CZ" sz="1600" dirty="0" smtClean="0"/>
              <a:t>Pracovní </a:t>
            </a:r>
            <a:r>
              <a:rPr lang="cs-CZ" sz="1600" dirty="0"/>
              <a:t>skupina pro technickou implementaci</a:t>
            </a:r>
          </a:p>
          <a:p>
            <a:pPr lvl="1"/>
            <a:endParaRPr lang="cs-CZ" sz="2000" dirty="0"/>
          </a:p>
          <a:p>
            <a:pPr lvl="1"/>
            <a:endParaRPr lang="cs-CZ" sz="2000" dirty="0" smtClean="0"/>
          </a:p>
          <a:p>
            <a:pPr lvl="1"/>
            <a:endParaRPr lang="cs-CZ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Důvody budování systému SDAT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 smtClean="0"/>
              <a:t>Evropské výkaznictví</a:t>
            </a:r>
          </a:p>
          <a:p>
            <a:r>
              <a:rPr lang="cs-CZ" sz="2400" kern="0" dirty="0" smtClean="0"/>
              <a:t>Nové typy transakčních výkazů</a:t>
            </a:r>
          </a:p>
          <a:p>
            <a:r>
              <a:rPr lang="cs-CZ" sz="2400" kern="0" dirty="0"/>
              <a:t>Kapacitní </a:t>
            </a:r>
            <a:r>
              <a:rPr lang="cs-CZ" sz="2400" kern="0" dirty="0" smtClean="0"/>
              <a:t>omezení systému </a:t>
            </a:r>
            <a:r>
              <a:rPr lang="cs-CZ" sz="2400" kern="0" dirty="0" err="1" smtClean="0"/>
              <a:t>MtS</a:t>
            </a:r>
            <a:endParaRPr lang="cs-CZ" sz="2400" kern="0" dirty="0" smtClean="0"/>
          </a:p>
          <a:p>
            <a:r>
              <a:rPr lang="cs-CZ" sz="2400" kern="0" dirty="0" smtClean="0"/>
              <a:t>Zastaralé technologie systému </a:t>
            </a:r>
            <a:r>
              <a:rPr lang="cs-CZ" sz="2400" kern="0" dirty="0" err="1" smtClean="0"/>
              <a:t>MtS</a:t>
            </a:r>
            <a:endParaRPr lang="cs-CZ" sz="2400" kern="0" dirty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2865498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4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Koncept systému SDAT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 smtClean="0"/>
              <a:t>SDAT budován jako nástupnický systém </a:t>
            </a:r>
            <a:r>
              <a:rPr lang="cs-CZ" sz="2400" kern="0" dirty="0" err="1" smtClean="0"/>
              <a:t>MtS</a:t>
            </a:r>
            <a:endParaRPr lang="cs-CZ" sz="2400" kern="0" dirty="0" smtClean="0"/>
          </a:p>
          <a:p>
            <a:pPr lvl="1"/>
            <a:r>
              <a:rPr lang="cs-CZ" sz="2000" dirty="0"/>
              <a:t>Zásadně nemění </a:t>
            </a:r>
            <a:r>
              <a:rPr lang="cs-CZ" sz="2000" dirty="0" smtClean="0"/>
              <a:t>to, </a:t>
            </a:r>
            <a:r>
              <a:rPr lang="cs-CZ" sz="2000" dirty="0"/>
              <a:t>co je osvědčené a nevyžaduje změnu</a:t>
            </a:r>
          </a:p>
          <a:p>
            <a:pPr lvl="1"/>
            <a:r>
              <a:rPr lang="cs-CZ" sz="2000" dirty="0" smtClean="0"/>
              <a:t>Rozvíjí </a:t>
            </a:r>
            <a:r>
              <a:rPr lang="cs-CZ" sz="2000" dirty="0"/>
              <a:t>a doplňuje funkcionalitu </a:t>
            </a:r>
            <a:r>
              <a:rPr lang="cs-CZ" sz="2000" dirty="0" err="1" smtClean="0"/>
              <a:t>MtS</a:t>
            </a:r>
            <a:endParaRPr lang="cs-CZ" sz="2000" dirty="0" smtClean="0"/>
          </a:p>
          <a:p>
            <a:pPr marL="457200" lvl="1" indent="0">
              <a:buNone/>
            </a:pPr>
            <a:endParaRPr lang="cs-CZ" sz="2000" dirty="0"/>
          </a:p>
          <a:p>
            <a:r>
              <a:rPr lang="cs-CZ" sz="2400" kern="0" dirty="0"/>
              <a:t>Interoperabilita s formáty evropských </a:t>
            </a:r>
            <a:r>
              <a:rPr lang="cs-CZ" sz="2400" kern="0" dirty="0" err="1"/>
              <a:t>výkaznických</a:t>
            </a:r>
            <a:r>
              <a:rPr lang="cs-CZ" sz="2400" kern="0" dirty="0"/>
              <a:t> rámců (XBRL, ISO20022)</a:t>
            </a:r>
          </a:p>
          <a:p>
            <a:pPr lvl="1"/>
            <a:r>
              <a:rPr lang="cs-CZ" sz="2000" kern="0" dirty="0" smtClean="0"/>
              <a:t>SDAT nemění datový obsah taxonomií (1:1)</a:t>
            </a:r>
          </a:p>
          <a:p>
            <a:pPr lvl="1"/>
            <a:r>
              <a:rPr lang="cs-CZ" sz="2000" kern="0" dirty="0" smtClean="0"/>
              <a:t>SDAT poskytuje prostředky pro datovou komunikaci (vykazování), sledování vykazovací povinnosti, metodickou podporu.</a:t>
            </a:r>
          </a:p>
          <a:p>
            <a:pPr lvl="1"/>
            <a:endParaRPr lang="cs-CZ" kern="0" dirty="0" smtClean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392308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Metapopis výkazů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smtClean="0"/>
              <a:t>Zachován </a:t>
            </a:r>
            <a:r>
              <a:rPr lang="cs-CZ" sz="2000" kern="0" dirty="0" err="1" smtClean="0"/>
              <a:t>metapopis</a:t>
            </a:r>
            <a:r>
              <a:rPr lang="cs-CZ" sz="2000" kern="0" dirty="0" smtClean="0"/>
              <a:t> výkazů z </a:t>
            </a:r>
            <a:r>
              <a:rPr lang="cs-CZ" sz="2000" kern="0" dirty="0" err="1" smtClean="0"/>
              <a:t>MtS</a:t>
            </a:r>
            <a:endParaRPr lang="cs-CZ" sz="2000" kern="0" dirty="0" smtClean="0"/>
          </a:p>
          <a:p>
            <a:pPr lvl="1"/>
            <a:r>
              <a:rPr lang="cs-CZ" sz="1700" dirty="0" smtClean="0"/>
              <a:t>Údaj = Ukazatel (Informační prvek) + Parametry</a:t>
            </a:r>
          </a:p>
          <a:p>
            <a:pPr lvl="1"/>
            <a:r>
              <a:rPr lang="cs-CZ" sz="1700" dirty="0"/>
              <a:t>Výkazy </a:t>
            </a:r>
            <a:r>
              <a:rPr lang="cs-CZ" sz="1700" dirty="0"/>
              <a:t>migrovány z MtS do SDAT</a:t>
            </a:r>
          </a:p>
          <a:p>
            <a:r>
              <a:rPr lang="cs-CZ" sz="2000" kern="0" dirty="0"/>
              <a:t>Změna terminologie</a:t>
            </a:r>
          </a:p>
          <a:p>
            <a:pPr lvl="1"/>
            <a:r>
              <a:rPr lang="cs-CZ" sz="1700" dirty="0"/>
              <a:t>Datový soubor → Výkaz</a:t>
            </a:r>
          </a:p>
          <a:p>
            <a:pPr lvl="1"/>
            <a:r>
              <a:rPr lang="cs-CZ" sz="1700" dirty="0"/>
              <a:t>Informační prvek → Ukazatel</a:t>
            </a:r>
          </a:p>
          <a:p>
            <a:r>
              <a:rPr lang="cs-CZ" sz="2000" kern="0" dirty="0"/>
              <a:t>Nové vlastnosti</a:t>
            </a:r>
          </a:p>
          <a:p>
            <a:pPr lvl="1"/>
            <a:r>
              <a:rPr lang="cs-CZ" sz="1700" dirty="0"/>
              <a:t>Knihovna základních objektů (ukazatele, parametry, číselníky, hierarchie, domény, datové typy, účtové osnovy)</a:t>
            </a:r>
          </a:p>
          <a:p>
            <a:pPr lvl="1"/>
            <a:r>
              <a:rPr lang="cs-CZ" sz="1700" dirty="0"/>
              <a:t>České a anglické texty</a:t>
            </a:r>
          </a:p>
          <a:p>
            <a:pPr lvl="1"/>
            <a:r>
              <a:rPr lang="cs-CZ" sz="1700" dirty="0"/>
              <a:t>Volné datové oblasti (ručně vyplňované výkazy)</a:t>
            </a:r>
          </a:p>
          <a:p>
            <a:r>
              <a:rPr lang="cs-CZ" sz="2000" kern="0" dirty="0"/>
              <a:t>Organizace výkazů</a:t>
            </a:r>
          </a:p>
          <a:p>
            <a:pPr lvl="1"/>
            <a:r>
              <a:rPr lang="cs-CZ" sz="1700" kern="0" dirty="0"/>
              <a:t>Vykazovací rámce – Výkaz – Blok – Datová oblast</a:t>
            </a:r>
          </a:p>
        </p:txBody>
      </p:sp>
    </p:spTree>
    <p:extLst>
      <p:ext uri="{BB962C8B-B14F-4D97-AF65-F5344CB8AC3E}">
        <p14:creationId xmlns:p14="http://schemas.microsoft.com/office/powerpoint/2010/main" val="39120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Metapopis výkazů v SDAT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0A44927-AD40-4F39-B8C1-5F78E825B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8706"/>
            <a:ext cx="9144000" cy="304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1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7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Popis kontrol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Zachováno z MtS</a:t>
            </a:r>
          </a:p>
          <a:p>
            <a:pPr lvl="1"/>
            <a:r>
              <a:rPr lang="cs-CZ" sz="2000" kern="0" dirty="0"/>
              <a:t>Jednovýkazové a mezivýkazové kontroly</a:t>
            </a:r>
          </a:p>
          <a:p>
            <a:pPr lvl="1"/>
            <a:r>
              <a:rPr lang="cs-CZ" sz="2000" kern="0" dirty="0"/>
              <a:t>Formalizovaný zápis v sémantickém a pozičním </a:t>
            </a:r>
            <a:r>
              <a:rPr lang="cs-CZ" sz="2000" kern="0" dirty="0" smtClean="0"/>
              <a:t>jazyku</a:t>
            </a:r>
            <a:endParaRPr lang="cs-CZ" sz="2000" dirty="0"/>
          </a:p>
          <a:p>
            <a:r>
              <a:rPr lang="cs-CZ" sz="2600" kern="0" dirty="0"/>
              <a:t>Nový jazyk kontrol</a:t>
            </a:r>
          </a:p>
          <a:p>
            <a:pPr lvl="1"/>
            <a:r>
              <a:rPr lang="cs-CZ" sz="2000" kern="0" dirty="0"/>
              <a:t>Cílem je pokrytí nových typů kontrol</a:t>
            </a:r>
          </a:p>
          <a:p>
            <a:pPr lvl="1"/>
            <a:r>
              <a:rPr lang="cs-CZ" sz="2000" kern="0" dirty="0"/>
              <a:t>Přehlednější zápisy kontrol</a:t>
            </a:r>
          </a:p>
          <a:p>
            <a:pPr lvl="1"/>
            <a:r>
              <a:rPr lang="cs-CZ" sz="2000" kern="0" dirty="0"/>
              <a:t>Shodný princip (funkce, operátory, metapopis údajů)</a:t>
            </a:r>
          </a:p>
          <a:p>
            <a:pPr lvl="1"/>
            <a:r>
              <a:rPr lang="cs-CZ" sz="2000" kern="0" dirty="0"/>
              <a:t>Nová syntaxe, nové funkce a konstrukce</a:t>
            </a:r>
          </a:p>
          <a:p>
            <a:pPr lvl="1"/>
            <a:r>
              <a:rPr lang="cs-CZ" sz="2000" kern="0" dirty="0"/>
              <a:t>Kontroly z MtS transformovány do nového jazyka</a:t>
            </a:r>
          </a:p>
          <a:p>
            <a:pPr lvl="1"/>
            <a:r>
              <a:rPr lang="cs-CZ" sz="2000" kern="0" dirty="0"/>
              <a:t>Textové zapisované kontroly budou převedeny do formalizovaného zápisu</a:t>
            </a:r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387399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8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Popis kontrol v SDAT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4621FF-2B84-47E2-87F4-F4C32924BD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3736"/>
            <a:ext cx="9144000" cy="301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4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9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EBA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200" kern="0" dirty="0"/>
              <a:t>Ukončení stávajících výkazů MtS</a:t>
            </a:r>
          </a:p>
          <a:p>
            <a:pPr lvl="1"/>
            <a:r>
              <a:rPr lang="cs-CZ" sz="1900" dirty="0"/>
              <a:t>Včetně popisných objektů (informačních prvků, parametrů, číselníku)</a:t>
            </a:r>
          </a:p>
          <a:p>
            <a:r>
              <a:rPr lang="cs-CZ" sz="2200" kern="0" dirty="0"/>
              <a:t>Nové výkazy podle XBRL taxonomie EBA</a:t>
            </a:r>
          </a:p>
          <a:p>
            <a:pPr lvl="1"/>
            <a:r>
              <a:rPr lang="cs-CZ" sz="1900" kern="0" dirty="0"/>
              <a:t>Úplná kompatibilita výkazů</a:t>
            </a:r>
          </a:p>
          <a:p>
            <a:pPr lvl="1"/>
            <a:r>
              <a:rPr lang="cs-CZ" sz="1900" kern="0" dirty="0"/>
              <a:t>Samostatná knihovna popisných objektů EBA</a:t>
            </a:r>
          </a:p>
          <a:p>
            <a:pPr lvl="1"/>
            <a:r>
              <a:rPr lang="cs-CZ" sz="1900" kern="0" dirty="0"/>
              <a:t>Členění výkazů podle EBA</a:t>
            </a:r>
          </a:p>
          <a:p>
            <a:pPr lvl="1"/>
            <a:r>
              <a:rPr lang="cs-CZ" sz="1900" kern="0" dirty="0"/>
              <a:t>Metapopis údajů a struktury podle EBA</a:t>
            </a:r>
          </a:p>
          <a:p>
            <a:pPr lvl="1"/>
            <a:r>
              <a:rPr lang="cs-CZ" sz="1900" kern="0" dirty="0"/>
              <a:t>Transformace kontrol do jazyka SDAT</a:t>
            </a:r>
          </a:p>
          <a:p>
            <a:r>
              <a:rPr lang="cs-CZ" sz="2200" kern="0" dirty="0"/>
              <a:t>Možnost vykazování ve formě</a:t>
            </a:r>
          </a:p>
          <a:p>
            <a:pPr lvl="1"/>
            <a:r>
              <a:rPr lang="cs-CZ" sz="1900" kern="0" dirty="0"/>
              <a:t>XML SDAT výkazů</a:t>
            </a:r>
          </a:p>
          <a:p>
            <a:pPr lvl="1"/>
            <a:r>
              <a:rPr lang="cs-CZ" sz="1900" kern="0" dirty="0"/>
              <a:t>XBRL instancí</a:t>
            </a:r>
          </a:p>
        </p:txBody>
      </p:sp>
    </p:spTree>
    <p:extLst>
      <p:ext uri="{BB962C8B-B14F-4D97-AF65-F5344CB8AC3E}">
        <p14:creationId xmlns:p14="http://schemas.microsoft.com/office/powerpoint/2010/main" val="72696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DWSS_pro_410</Template>
  <TotalTime>3718</TotalTime>
  <Words>705</Words>
  <Application>Microsoft Office PowerPoint</Application>
  <PresentationFormat>Předvádění na obrazovce (16:9)</PresentationFormat>
  <Paragraphs>213</Paragraphs>
  <Slides>19</Slides>
  <Notes>19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DWSS_pro_410</vt:lpstr>
      <vt:lpstr>SDAT – Sběr dat ČNB</vt:lpstr>
      <vt:lpstr>Obsah</vt:lpstr>
      <vt:lpstr>Důvody budování systému SDAT</vt:lpstr>
      <vt:lpstr>Koncept systému SDAT</vt:lpstr>
      <vt:lpstr>Metapopis výkazů v SDAT</vt:lpstr>
      <vt:lpstr>Metapopis výkazů v SDAT</vt:lpstr>
      <vt:lpstr>Popis kontrol v SDAT</vt:lpstr>
      <vt:lpstr>Popis kontrol v SDAT</vt:lpstr>
      <vt:lpstr>Výkazy EBA</vt:lpstr>
      <vt:lpstr>Výkazy EBA</vt:lpstr>
      <vt:lpstr>Metodický životní cyklus</vt:lpstr>
      <vt:lpstr>Poskytování metodických informací</vt:lpstr>
      <vt:lpstr>Vykazování dat v SDAT</vt:lpstr>
      <vt:lpstr>Webová aplikace SDAT</vt:lpstr>
      <vt:lpstr>Časový plán – hlavní milníky</vt:lpstr>
      <vt:lpstr>Harmonogram implementace klientských řešení</vt:lpstr>
      <vt:lpstr>Fáze spuštění testovacího prostředí</vt:lpstr>
      <vt:lpstr>Harmonogram migrace FO do SDAT</vt:lpstr>
      <vt:lpstr>Komunikace</vt:lpstr>
    </vt:vector>
  </TitlesOfParts>
  <Company>Česká národní banka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Datový sklad statistických a dohledových dat</dc:title>
  <dc:creator>Kačer Martin</dc:creator>
  <cp:lastModifiedBy>Kačer Martin</cp:lastModifiedBy>
  <cp:revision>110</cp:revision>
  <cp:lastPrinted>2018-08-27T11:43:18Z</cp:lastPrinted>
  <dcterms:created xsi:type="dcterms:W3CDTF">2017-12-29T08:30:43Z</dcterms:created>
  <dcterms:modified xsi:type="dcterms:W3CDTF">2018-09-01T18:46:35Z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