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8"/>
  </p:notesMasterIdLst>
  <p:handoutMasterIdLst>
    <p:handoutMasterId r:id="rId109"/>
  </p:handoutMasterIdLst>
  <p:sldIdLst>
    <p:sldId id="271" r:id="rId2"/>
    <p:sldId id="272" r:id="rId3"/>
    <p:sldId id="361" r:id="rId4"/>
    <p:sldId id="362" r:id="rId5"/>
    <p:sldId id="269" r:id="rId6"/>
    <p:sldId id="398" r:id="rId7"/>
    <p:sldId id="400" r:id="rId8"/>
    <p:sldId id="360" r:id="rId9"/>
    <p:sldId id="389" r:id="rId10"/>
    <p:sldId id="390" r:id="rId11"/>
    <p:sldId id="394" r:id="rId12"/>
    <p:sldId id="395" r:id="rId13"/>
    <p:sldId id="396" r:id="rId14"/>
    <p:sldId id="383" r:id="rId15"/>
    <p:sldId id="403" r:id="rId16"/>
    <p:sldId id="385" r:id="rId17"/>
    <p:sldId id="407" r:id="rId18"/>
    <p:sldId id="408" r:id="rId19"/>
    <p:sldId id="387" r:id="rId20"/>
    <p:sldId id="409" r:id="rId21"/>
    <p:sldId id="292" r:id="rId22"/>
    <p:sldId id="399" r:id="rId23"/>
    <p:sldId id="401" r:id="rId24"/>
    <p:sldId id="391" r:id="rId25"/>
    <p:sldId id="392" r:id="rId26"/>
    <p:sldId id="405" r:id="rId27"/>
    <p:sldId id="404" r:id="rId28"/>
    <p:sldId id="406" r:id="rId29"/>
    <p:sldId id="410" r:id="rId30"/>
    <p:sldId id="288" r:id="rId31"/>
    <p:sldId id="296" r:id="rId32"/>
    <p:sldId id="411" r:id="rId33"/>
    <p:sldId id="412" r:id="rId34"/>
    <p:sldId id="298" r:id="rId35"/>
    <p:sldId id="379" r:id="rId36"/>
    <p:sldId id="402" r:id="rId37"/>
    <p:sldId id="380" r:id="rId38"/>
    <p:sldId id="381" r:id="rId39"/>
    <p:sldId id="382" r:id="rId40"/>
    <p:sldId id="374" r:id="rId41"/>
    <p:sldId id="375" r:id="rId42"/>
    <p:sldId id="376" r:id="rId43"/>
    <p:sldId id="377" r:id="rId44"/>
    <p:sldId id="378" r:id="rId45"/>
    <p:sldId id="289" r:id="rId46"/>
    <p:sldId id="313" r:id="rId47"/>
    <p:sldId id="328" r:id="rId48"/>
    <p:sldId id="333" r:id="rId49"/>
    <p:sldId id="329" r:id="rId50"/>
    <p:sldId id="346" r:id="rId51"/>
    <p:sldId id="330" r:id="rId52"/>
    <p:sldId id="314" r:id="rId53"/>
    <p:sldId id="335" r:id="rId54"/>
    <p:sldId id="334" r:id="rId55"/>
    <p:sldId id="337" r:id="rId56"/>
    <p:sldId id="315" r:id="rId57"/>
    <p:sldId id="336" r:id="rId58"/>
    <p:sldId id="316" r:id="rId59"/>
    <p:sldId id="338" r:id="rId60"/>
    <p:sldId id="317" r:id="rId61"/>
    <p:sldId id="339" r:id="rId62"/>
    <p:sldId id="331" r:id="rId63"/>
    <p:sldId id="340" r:id="rId64"/>
    <p:sldId id="341" r:id="rId65"/>
    <p:sldId id="345" r:id="rId66"/>
    <p:sldId id="342" r:id="rId67"/>
    <p:sldId id="343" r:id="rId68"/>
    <p:sldId id="344" r:id="rId69"/>
    <p:sldId id="332" r:id="rId70"/>
    <p:sldId id="290" r:id="rId71"/>
    <p:sldId id="348" r:id="rId72"/>
    <p:sldId id="347" r:id="rId73"/>
    <p:sldId id="349" r:id="rId74"/>
    <p:sldId id="353" r:id="rId75"/>
    <p:sldId id="355" r:id="rId76"/>
    <p:sldId id="354" r:id="rId77"/>
    <p:sldId id="351" r:id="rId78"/>
    <p:sldId id="356" r:id="rId79"/>
    <p:sldId id="357" r:id="rId80"/>
    <p:sldId id="358" r:id="rId81"/>
    <p:sldId id="352" r:id="rId82"/>
    <p:sldId id="359" r:id="rId83"/>
    <p:sldId id="295" r:id="rId84"/>
    <p:sldId id="318" r:id="rId85"/>
    <p:sldId id="319" r:id="rId86"/>
    <p:sldId id="320" r:id="rId87"/>
    <p:sldId id="321" r:id="rId88"/>
    <p:sldId id="322" r:id="rId89"/>
    <p:sldId id="323" r:id="rId90"/>
    <p:sldId id="324" r:id="rId91"/>
    <p:sldId id="325" r:id="rId92"/>
    <p:sldId id="326" r:id="rId93"/>
    <p:sldId id="327" r:id="rId94"/>
    <p:sldId id="293" r:id="rId95"/>
    <p:sldId id="308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</p:sldIdLst>
  <p:sldSz cx="24382413" cy="13716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02">
          <p15:clr>
            <a:srgbClr val="A4A3A4"/>
          </p15:clr>
        </p15:guide>
        <p15:guide id="3" pos="830">
          <p15:clr>
            <a:srgbClr val="A4A3A4"/>
          </p15:clr>
        </p15:guide>
        <p15:guide id="4" orient="horz" pos="1349">
          <p15:clr>
            <a:srgbClr val="A4A3A4"/>
          </p15:clr>
        </p15:guide>
        <p15:guide id="5" pos="14098" userDrawn="1">
          <p15:clr>
            <a:srgbClr val="A4A3A4"/>
          </p15:clr>
        </p15:guide>
        <p15:guide id="6" orient="horz" pos="7450">
          <p15:clr>
            <a:srgbClr val="A4A3A4"/>
          </p15:clr>
        </p15:guide>
        <p15:guide id="7" orient="horz" pos="2007" userDrawn="1">
          <p15:clr>
            <a:srgbClr val="A4A3A4"/>
          </p15:clr>
        </p15:guide>
        <p15:guide id="8" orient="horz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000000"/>
    <a:srgbClr val="6C6F70"/>
    <a:srgbClr val="2426A9"/>
    <a:srgbClr val="D0D3D4"/>
    <a:srgbClr val="9DABE2"/>
    <a:srgbClr val="DB2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78266" autoAdjust="0"/>
  </p:normalViewPr>
  <p:slideViewPr>
    <p:cSldViewPr snapToGrid="0" showGuides="1">
      <p:cViewPr varScale="1">
        <p:scale>
          <a:sx n="34" d="100"/>
          <a:sy n="34" d="100"/>
        </p:scale>
        <p:origin x="1286" y="58"/>
      </p:cViewPr>
      <p:guideLst>
        <p:guide orient="horz" pos="4320"/>
        <p:guide pos="7702"/>
        <p:guide pos="830"/>
        <p:guide orient="horz" pos="1349"/>
        <p:guide pos="14098"/>
        <p:guide orient="horz" pos="7450"/>
        <p:guide orient="horz" pos="2007"/>
        <p:guide orient="horz" pos="18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112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7.xml"/><Relationship Id="rId21" Type="http://schemas.openxmlformats.org/officeDocument/2006/relationships/slide" Target="slides/slide22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63" Type="http://schemas.openxmlformats.org/officeDocument/2006/relationships/slide" Target="slides/slide64.xml"/><Relationship Id="rId68" Type="http://schemas.openxmlformats.org/officeDocument/2006/relationships/slide" Target="slides/slide69.xml"/><Relationship Id="rId84" Type="http://schemas.openxmlformats.org/officeDocument/2006/relationships/slide" Target="slides/slide85.xml"/><Relationship Id="rId89" Type="http://schemas.openxmlformats.org/officeDocument/2006/relationships/slide" Target="slides/slide90.xml"/><Relationship Id="rId7" Type="http://schemas.openxmlformats.org/officeDocument/2006/relationships/slide" Target="slides/slide8.xml"/><Relationship Id="rId71" Type="http://schemas.openxmlformats.org/officeDocument/2006/relationships/slide" Target="slides/slide72.xml"/><Relationship Id="rId92" Type="http://schemas.openxmlformats.org/officeDocument/2006/relationships/slide" Target="slides/slide93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9" Type="http://schemas.openxmlformats.org/officeDocument/2006/relationships/slide" Target="slides/slide30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66" Type="http://schemas.openxmlformats.org/officeDocument/2006/relationships/slide" Target="slides/slide67.xml"/><Relationship Id="rId74" Type="http://schemas.openxmlformats.org/officeDocument/2006/relationships/slide" Target="slides/slide75.xml"/><Relationship Id="rId79" Type="http://schemas.openxmlformats.org/officeDocument/2006/relationships/slide" Target="slides/slide80.xml"/><Relationship Id="rId87" Type="http://schemas.openxmlformats.org/officeDocument/2006/relationships/slide" Target="slides/slide88.xml"/><Relationship Id="rId102" Type="http://schemas.openxmlformats.org/officeDocument/2006/relationships/slide" Target="slides/slide103.xml"/><Relationship Id="rId5" Type="http://schemas.openxmlformats.org/officeDocument/2006/relationships/slide" Target="slides/slide6.xml"/><Relationship Id="rId61" Type="http://schemas.openxmlformats.org/officeDocument/2006/relationships/slide" Target="slides/slide62.xml"/><Relationship Id="rId82" Type="http://schemas.openxmlformats.org/officeDocument/2006/relationships/slide" Target="slides/slide83.xml"/><Relationship Id="rId90" Type="http://schemas.openxmlformats.org/officeDocument/2006/relationships/slide" Target="slides/slide91.xml"/><Relationship Id="rId95" Type="http://schemas.openxmlformats.org/officeDocument/2006/relationships/slide" Target="slides/slide96.xml"/><Relationship Id="rId19" Type="http://schemas.openxmlformats.org/officeDocument/2006/relationships/slide" Target="slides/slide2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69" Type="http://schemas.openxmlformats.org/officeDocument/2006/relationships/slide" Target="slides/slide70.xml"/><Relationship Id="rId77" Type="http://schemas.openxmlformats.org/officeDocument/2006/relationships/slide" Target="slides/slide78.xml"/><Relationship Id="rId100" Type="http://schemas.openxmlformats.org/officeDocument/2006/relationships/slide" Target="slides/slide101.xml"/><Relationship Id="rId8" Type="http://schemas.openxmlformats.org/officeDocument/2006/relationships/slide" Target="slides/slide9.xml"/><Relationship Id="rId51" Type="http://schemas.openxmlformats.org/officeDocument/2006/relationships/slide" Target="slides/slide52.xml"/><Relationship Id="rId72" Type="http://schemas.openxmlformats.org/officeDocument/2006/relationships/slide" Target="slides/slide73.xml"/><Relationship Id="rId80" Type="http://schemas.openxmlformats.org/officeDocument/2006/relationships/slide" Target="slides/slide81.xml"/><Relationship Id="rId85" Type="http://schemas.openxmlformats.org/officeDocument/2006/relationships/slide" Target="slides/slide86.xml"/><Relationship Id="rId93" Type="http://schemas.openxmlformats.org/officeDocument/2006/relationships/slide" Target="slides/slide94.xml"/><Relationship Id="rId98" Type="http://schemas.openxmlformats.org/officeDocument/2006/relationships/slide" Target="slides/slide99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0.xml"/><Relationship Id="rId67" Type="http://schemas.openxmlformats.org/officeDocument/2006/relationships/slide" Target="slides/slide68.xml"/><Relationship Id="rId103" Type="http://schemas.openxmlformats.org/officeDocument/2006/relationships/slide" Target="slides/slide104.xml"/><Relationship Id="rId20" Type="http://schemas.openxmlformats.org/officeDocument/2006/relationships/slide" Target="slides/slide21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70" Type="http://schemas.openxmlformats.org/officeDocument/2006/relationships/slide" Target="slides/slide71.xml"/><Relationship Id="rId75" Type="http://schemas.openxmlformats.org/officeDocument/2006/relationships/slide" Target="slides/slide76.xml"/><Relationship Id="rId83" Type="http://schemas.openxmlformats.org/officeDocument/2006/relationships/slide" Target="slides/slide84.xml"/><Relationship Id="rId88" Type="http://schemas.openxmlformats.org/officeDocument/2006/relationships/slide" Target="slides/slide89.xml"/><Relationship Id="rId91" Type="http://schemas.openxmlformats.org/officeDocument/2006/relationships/slide" Target="slides/slide92.xml"/><Relationship Id="rId96" Type="http://schemas.openxmlformats.org/officeDocument/2006/relationships/slide" Target="slides/slide9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10" Type="http://schemas.openxmlformats.org/officeDocument/2006/relationships/slide" Target="slides/slide11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73" Type="http://schemas.openxmlformats.org/officeDocument/2006/relationships/slide" Target="slides/slide74.xml"/><Relationship Id="rId78" Type="http://schemas.openxmlformats.org/officeDocument/2006/relationships/slide" Target="slides/slide79.xml"/><Relationship Id="rId81" Type="http://schemas.openxmlformats.org/officeDocument/2006/relationships/slide" Target="slides/slide82.xml"/><Relationship Id="rId86" Type="http://schemas.openxmlformats.org/officeDocument/2006/relationships/slide" Target="slides/slide87.xml"/><Relationship Id="rId94" Type="http://schemas.openxmlformats.org/officeDocument/2006/relationships/slide" Target="slides/slide95.xml"/><Relationship Id="rId99" Type="http://schemas.openxmlformats.org/officeDocument/2006/relationships/slide" Target="slides/slide100.xml"/><Relationship Id="rId101" Type="http://schemas.openxmlformats.org/officeDocument/2006/relationships/slide" Target="slides/slide10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9" Type="http://schemas.openxmlformats.org/officeDocument/2006/relationships/slide" Target="slides/slide40.xml"/><Relationship Id="rId34" Type="http://schemas.openxmlformats.org/officeDocument/2006/relationships/slide" Target="slides/slide35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6" Type="http://schemas.openxmlformats.org/officeDocument/2006/relationships/slide" Target="slides/slide77.xml"/><Relationship Id="rId97" Type="http://schemas.openxmlformats.org/officeDocument/2006/relationships/slide" Target="slides/slide98.xml"/><Relationship Id="rId104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4EA84-8103-480D-ADFD-B04D52D0DDA7}" type="datetimeFigureOut">
              <a:rPr lang="cs-CZ"/>
              <a:pPr>
                <a:defRPr/>
              </a:pPr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EEA60B-9C94-4AA7-A02F-9F00E0779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40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A22869-E6CC-4E5F-85BB-BF16C8980826}" type="datetimeFigureOut">
              <a:rPr lang="cs-CZ"/>
              <a:pPr>
                <a:defRPr/>
              </a:pPr>
              <a:t>30.11.2021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EFBB92-551F-40EF-A49C-222BE914D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5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28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2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6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0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79636AAB-1AEB-4406-BA01-34E1D284F3ED}" type="slidenum">
              <a:rPr lang="cs-CZ" altLang="cs-CZ" sz="1200" smtClean="0">
                <a:latin typeface="Calibri" panose="020F05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6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BB92-551F-40EF-A49C-222BE914D954}" type="slidenum">
              <a:rPr lang="cs-CZ" smtClean="0"/>
              <a:pPr>
                <a:defRPr/>
              </a:pPr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seznam_členění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1317625" y="5283285"/>
            <a:ext cx="14988113" cy="654359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6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5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4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lnSpc>
                <a:spcPct val="110000"/>
              </a:lnSpc>
              <a:defRPr sz="32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10000"/>
              </a:lnSpc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904EBB-CB01-48A9-9930-401CFCE30685}" type="datetime1">
              <a:rPr lang="cs-CZ" smtClean="0"/>
              <a:t>30.11.2021</a:t>
            </a:fld>
            <a:endParaRPr lang="cs-CZ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5A2C13-FCDF-48EE-9356-C903CCBF4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86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_slide_prezenta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4710" y="9187949"/>
            <a:ext cx="10855703" cy="6250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34710" y="9906413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3DC1D-118D-4A34-BB2A-65396A76352A}" type="datetime1">
              <a:rPr lang="cs-CZ" smtClean="0"/>
              <a:t>30.11.2021</a:t>
            </a:fld>
            <a:endParaRPr lang="cs-CZ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334710" y="3230562"/>
            <a:ext cx="10855703" cy="5744995"/>
          </a:xfrm>
        </p:spPr>
        <p:txBody>
          <a:bodyPr lIns="0" tIns="0" rIns="0" bIns="0"/>
          <a:lstStyle>
            <a:lvl1pPr marL="0" indent="0">
              <a:buNone/>
              <a:defRPr sz="8000">
                <a:solidFill>
                  <a:srgbClr val="2426A9"/>
                </a:solidFill>
              </a:defRPr>
            </a:lvl1pPr>
            <a:lvl5pPr>
              <a:defRPr/>
            </a:lvl5pPr>
          </a:lstStyle>
          <a:p>
            <a:pPr lvl="0"/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34710" y="10645197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65135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  <p15:guide id="2" pos="7679">
          <p15:clr>
            <a:srgbClr val="FBAE40"/>
          </p15:clr>
        </p15:guide>
        <p15:guide id="3" orient="horz" pos="1803">
          <p15:clr>
            <a:srgbClr val="FBAE40"/>
          </p15:clr>
        </p15:guide>
        <p15:guide id="4" orient="horz" pos="20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pro_rejstří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30562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5289945"/>
            <a:ext cx="14970650" cy="653693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678400" y="5289945"/>
            <a:ext cx="4738688" cy="653693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Kliknutím vložíte text</a:t>
            </a:r>
          </a:p>
        </p:txBody>
      </p:sp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6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  <p15:guide id="3" orient="horz" pos="74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seznam_členění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1317625" y="5283285"/>
            <a:ext cx="14988113" cy="654359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6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5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4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lnSpc>
                <a:spcPct val="110000"/>
              </a:lnSpc>
              <a:defRPr sz="32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10000"/>
              </a:lnSpc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37ACE2-A58D-43F6-A311-C2D52AE2DA0B}" type="datetime1">
              <a:rPr lang="cs-CZ" smtClean="0"/>
              <a:t>30.11.2021</a:t>
            </a:fld>
            <a:endParaRPr lang="cs-CZ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5A2C13-FCDF-48EE-9356-C903CCBF46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0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_slide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4988113" cy="268763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6124265"/>
            <a:ext cx="14970650" cy="570261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Kliknutím vložíte tex</a:t>
            </a:r>
            <a:r>
              <a:rPr lang="en-GB" dirty="0"/>
              <a:t>t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64F129-B233-4CA6-872E-8131FEB75F4B}" type="datetime1">
              <a:rPr lang="cs-CZ" smtClean="0"/>
              <a:t>30.11.2021</a:t>
            </a:fld>
            <a:endParaRPr lang="cs-CZ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CF2305-7480-4D33-B14C-42D20804E7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83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88" y="1003776"/>
            <a:ext cx="3048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20CAED-9053-4AA2-B5BF-52CF7A9683B6}" type="datetime1">
              <a:rPr lang="cs-CZ" smtClean="0"/>
              <a:t>30.11.2021</a:t>
            </a:fld>
            <a:endParaRPr lang="cs-CZ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9003E-EA1C-4C5F-A5D4-5B997D428D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335088" y="5283285"/>
            <a:ext cx="10855324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Kliknutím vložíte tex</a:t>
            </a:r>
            <a:r>
              <a:rPr lang="en-GB" dirty="0"/>
              <a:t>t</a:t>
            </a:r>
            <a:endParaRPr lang="cs-CZ" dirty="0"/>
          </a:p>
        </p:txBody>
      </p:sp>
      <p:sp>
        <p:nvSpPr>
          <p:cNvPr id="31" name="Zástupný symbol pro obrázek 3"/>
          <p:cNvSpPr>
            <a:spLocks noGrp="1"/>
          </p:cNvSpPr>
          <p:nvPr>
            <p:ph type="pic" sz="quarter" idx="21" hasCustomPrompt="1"/>
          </p:nvPr>
        </p:nvSpPr>
        <p:spPr>
          <a:xfrm>
            <a:off x="12801600" y="3224213"/>
            <a:ext cx="9615487" cy="86026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Místo pro obrázek</a:t>
            </a:r>
          </a:p>
        </p:txBody>
      </p:sp>
    </p:spTree>
    <p:extLst>
      <p:ext uri="{BB962C8B-B14F-4D97-AF65-F5344CB8AC3E}">
        <p14:creationId xmlns:p14="http://schemas.microsoft.com/office/powerpoint/2010/main" val="22832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6493F8-A359-40A0-A030-74B5376A2BB4}" type="datetime1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E15A8-BF6C-43C8-BA22-05B4F8D130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558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2" r:id="rId2"/>
    <p:sldLayoutId id="2147483973" r:id="rId3"/>
    <p:sldLayoutId id="2147483977" r:id="rId4"/>
    <p:sldLayoutId id="2147483990" r:id="rId5"/>
    <p:sldLayoutId id="2147483955" r:id="rId6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mailto:sdat@cnb.cz" TargetMode="Externa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t.stat@cnb.cz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statistika/.galleries/sdat/CNBSDATMKTv2.0.docx" TargetMode="External"/><Relationship Id="rId2" Type="http://schemas.openxmlformats.org/officeDocument/2006/relationships/hyperlink" Target="https://www.cnb.cz/cs/statistika/sdat/dokumentace-technicka-specifikace/" TargetMode="Externa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sdatt.cnb.cz/sdat_ext/pages/sdat-help-EXT/05_Spr%C3%A1va%20osoby/index.html#5.3%20U%C5%BEivatel%C3%A9" TargetMode="External"/><Relationship Id="rId2" Type="http://schemas.openxmlformats.org/officeDocument/2006/relationships/hyperlink" Target="https://sdatt.cnb.cz/sdat_ex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Prezentace zástupcům vykazujících osob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cs-CZ" dirty="0"/>
              <a:t>1.12.2021</a:t>
            </a: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334710" y="3230562"/>
            <a:ext cx="20509290" cy="5744995"/>
          </a:xfrm>
        </p:spPr>
        <p:txBody>
          <a:bodyPr/>
          <a:lstStyle/>
          <a:p>
            <a:r>
              <a:rPr lang="cs-CZ" dirty="0"/>
              <a:t>Vykazovací rámec MKT v SDAT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metapopis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F40A4756-301F-44AF-AFF3-6438E85DE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0" y="3886200"/>
            <a:ext cx="20729528" cy="3802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A6964-6227-4E6E-9769-33FEA5CE90F8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Transakční datová oblast – doplňková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2AE87E-872D-40C8-9493-7096C58290CF}"/>
              </a:ext>
            </a:extLst>
          </p:cNvPr>
          <p:cNvSpPr txBox="1"/>
          <p:nvPr/>
        </p:nvSpPr>
        <p:spPr>
          <a:xfrm>
            <a:off x="1975484" y="8566380"/>
            <a:ext cx="21410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T0024 – zde není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R0011, R0012 – transakční parametry – věcný jednoznačný klíč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reference na záznam Transakce v hlavní Datové oblasti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T0021 – technický parametr – pořadové číslo záznamu v Datové oblasti (zajišťuje jednoznačnost dynamických parametrů)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3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B. Režim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100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18324389" cy="7650067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 lnSpcReduction="1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Testování není pro vykazující osoby povinné,</a:t>
            </a:r>
          </a:p>
          <a:p>
            <a:pPr lvl="1"/>
            <a:r>
              <a:rPr lang="cs-CZ" altLang="cs-CZ" dirty="0"/>
              <a:t>nejsou stanovena žádná kvalitativní kritéria pro výsledky provedených testů. </a:t>
            </a:r>
          </a:p>
          <a:p>
            <a:pPr lvl="1"/>
            <a:r>
              <a:rPr lang="cs-CZ" altLang="cs-CZ" dirty="0"/>
              <a:t>ČNB bude proces testování průběžně monitorovat.</a:t>
            </a:r>
          </a:p>
          <a:p>
            <a:pPr lvl="1"/>
            <a:r>
              <a:rPr lang="cs-CZ" altLang="cs-CZ" dirty="0"/>
              <a:t>ČNB bude odpovídat na dotazy a případně reagovat na vzniklé situace, </a:t>
            </a:r>
          </a:p>
          <a:p>
            <a:pPr lvl="2"/>
            <a:r>
              <a:rPr lang="cs-CZ" altLang="cs-CZ" dirty="0"/>
              <a:t>metodické dotazy: kt.stat@cnb.cz,</a:t>
            </a:r>
          </a:p>
          <a:p>
            <a:pPr lvl="2"/>
            <a:r>
              <a:rPr lang="cs-CZ" altLang="cs-CZ" dirty="0"/>
              <a:t>Technické dotazy: </a:t>
            </a:r>
            <a:r>
              <a:rPr lang="cs-CZ" altLang="cs-CZ" dirty="0">
                <a:hlinkClick r:id="rId2"/>
              </a:rPr>
              <a:t>sdat@cnb.cz</a:t>
            </a:r>
            <a:r>
              <a:rPr lang="cs-CZ" altLang="cs-CZ" dirty="0"/>
              <a:t>.</a:t>
            </a:r>
          </a:p>
          <a:p>
            <a:pPr lvl="2"/>
            <a:endParaRPr lang="cs-CZ" altLang="cs-CZ" dirty="0"/>
          </a:p>
          <a:p>
            <a:pPr lvl="1"/>
            <a:r>
              <a:rPr lang="cs-CZ" altLang="cs-CZ" dirty="0"/>
              <a:t>Ve fázi 0 žádáme netestovat maximální objemy.</a:t>
            </a:r>
          </a:p>
          <a:p>
            <a:pPr lvl="2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945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C. Vykazovací povinnosti na TEST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101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14988113" cy="7650067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85000" lnSpcReduction="2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None/>
            </a:pPr>
            <a:r>
              <a:rPr lang="cs-CZ" altLang="cs-CZ" dirty="0"/>
              <a:t>1) pro vykazující osoby – dle reálných VP</a:t>
            </a:r>
          </a:p>
          <a:p>
            <a:pPr lvl="1"/>
            <a:r>
              <a:rPr lang="cs-CZ" altLang="cs-CZ" dirty="0"/>
              <a:t>Nepravidelná denní VP pro číselníkové a transakční výkazy</a:t>
            </a:r>
          </a:p>
          <a:p>
            <a:pPr lvl="2"/>
            <a:r>
              <a:rPr lang="cs-CZ" altLang="cs-CZ" dirty="0"/>
              <a:t>Platnost od 1. 12. 2021</a:t>
            </a:r>
          </a:p>
          <a:p>
            <a:pPr lvl="2"/>
            <a:r>
              <a:rPr lang="cs-CZ" altLang="cs-CZ" dirty="0"/>
              <a:t>Výskyt vytváří vykazující osoba</a:t>
            </a:r>
          </a:p>
          <a:p>
            <a:pPr lvl="2"/>
            <a:r>
              <a:rPr lang="cs-CZ" altLang="cs-CZ" dirty="0"/>
              <a:t>Zasílání dat v daný den (do 23:59)</a:t>
            </a:r>
          </a:p>
          <a:p>
            <a:pPr lvl="2"/>
            <a:r>
              <a:rPr lang="cs-CZ" altLang="cs-CZ" dirty="0"/>
              <a:t>Uzavření výskytu následující den (v 3:00)</a:t>
            </a:r>
          </a:p>
          <a:p>
            <a:pPr lvl="1"/>
            <a:r>
              <a:rPr lang="cs-CZ" altLang="cs-CZ" dirty="0"/>
              <a:t>Pravidelná denní VP pro statistické výkazy (STAFIM60, STAFIM70)</a:t>
            </a:r>
            <a:endParaRPr lang="en-US" altLang="cs-CZ" dirty="0"/>
          </a:p>
          <a:p>
            <a:pPr lvl="2"/>
            <a:r>
              <a:rPr lang="cs-CZ" altLang="cs-CZ" dirty="0"/>
              <a:t>Platnost od 3. 1. 2018</a:t>
            </a:r>
          </a:p>
          <a:p>
            <a:pPr lvl="2"/>
            <a:r>
              <a:rPr lang="cs-CZ" altLang="cs-CZ" dirty="0"/>
              <a:t>Výskyt (pracovní dny) vytvořen systémem SDAT</a:t>
            </a:r>
          </a:p>
          <a:p>
            <a:pPr lvl="2"/>
            <a:r>
              <a:rPr lang="cs-CZ" altLang="cs-CZ" dirty="0"/>
              <a:t>Zasílání dat do konce následujícího dne (do 23:59)</a:t>
            </a:r>
          </a:p>
        </p:txBody>
      </p:sp>
    </p:spTree>
    <p:extLst>
      <p:ext uri="{BB962C8B-B14F-4D97-AF65-F5344CB8AC3E}">
        <p14:creationId xmlns:p14="http://schemas.microsoft.com/office/powerpoint/2010/main" val="396544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C. Vykazovací povinnosti na TEST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CEAA2-9109-4A17-A439-13AF0D5CAD44}" type="datetime1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30.11.2021</a:t>
            </a:fld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A2C13-FCDF-48EE-9356-C903CCBF465F}" type="slidenum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14988113" cy="7650067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85000" lnSpcReduction="2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marR="0" lvl="1" indent="0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pro SW</a:t>
            </a:r>
            <a:r>
              <a:rPr kumimoji="0" lang="cs-CZ" altLang="cs-CZ" sz="5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firmy</a:t>
            </a:r>
          </a:p>
          <a:p>
            <a:pPr lvl="1"/>
            <a:r>
              <a:rPr kumimoji="0" lang="cs-CZ" alt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Nepravidelná denní VP pro číselníkové a transakční výkazy</a:t>
            </a: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Platnost od 1. 12. 2021</a:t>
            </a: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Výskyt vytváří vykazující osoba</a:t>
            </a: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Zasílání dat v daný den (do 23:59)</a:t>
            </a: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Uzavření výskytu následující den (v 3:00)</a:t>
            </a:r>
          </a:p>
          <a:p>
            <a:pPr marL="1371531" marR="0" lvl="1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Pravidelná denní VP pro statistické výkazy (STAFIM60, STAFIM70)</a:t>
            </a:r>
            <a:endParaRPr kumimoji="0" lang="en-US" altLang="cs-CZ" sz="5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Platnost od 3. 1. 2018</a:t>
            </a: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Výskyt (pracovní dny) vytvořen systémem SDAT</a:t>
            </a:r>
          </a:p>
          <a:p>
            <a:pPr marL="2285886" marR="0" lvl="2" indent="-457177" algn="l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6C6F7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Zasílání dat do konce následujícího dne (do 23:59)</a:t>
            </a:r>
          </a:p>
        </p:txBody>
      </p:sp>
    </p:spTree>
    <p:extLst>
      <p:ext uri="{BB962C8B-B14F-4D97-AF65-F5344CB8AC3E}">
        <p14:creationId xmlns:p14="http://schemas.microsoft.com/office/powerpoint/2010/main" val="359597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D. Výkazy k testování 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103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062314" cy="7061131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 lnSpcReduction="2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Transakční: </a:t>
            </a:r>
          </a:p>
          <a:p>
            <a:pPr marL="914354" lvl="1" indent="0">
              <a:buNone/>
            </a:pPr>
            <a:r>
              <a:rPr lang="cs-CZ" altLang="cs-CZ" dirty="0"/>
              <a:t>TRAFIM10, TRAFIM20, TRAFIM30, TRAFIM11, SETFIM50</a:t>
            </a:r>
          </a:p>
          <a:p>
            <a:pPr lvl="1"/>
            <a:r>
              <a:rPr lang="cs-CZ" altLang="cs-CZ" dirty="0"/>
              <a:t>Číselníkové: </a:t>
            </a:r>
          </a:p>
          <a:p>
            <a:pPr marL="914354" lvl="1" indent="0">
              <a:buNone/>
            </a:pPr>
            <a:r>
              <a:rPr lang="cs-CZ" altLang="cs-CZ" dirty="0"/>
              <a:t>REFFIM10, REFFIM20, PARFIM40</a:t>
            </a:r>
          </a:p>
          <a:p>
            <a:pPr lvl="1"/>
            <a:r>
              <a:rPr lang="cs-CZ" altLang="cs-CZ" dirty="0"/>
              <a:t>Statistické: </a:t>
            </a:r>
          </a:p>
          <a:p>
            <a:pPr marL="914354" lvl="1" indent="0">
              <a:buNone/>
            </a:pPr>
            <a:r>
              <a:rPr lang="cs-CZ" altLang="cs-CZ" dirty="0"/>
              <a:t>STAFIM60, STAFIM70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Zatím není možné testovat: PERFIM30, TRAFIM12, TRAFIM40, KOMFIM10, KOMFIM20, KOMFIM30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44342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E. Kontroly k testování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104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14988113" cy="8007697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77500" lnSpcReduction="2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cs-CZ" altLang="cs-CZ" dirty="0"/>
              <a:t>Kontroly, které nemají příznak „Deaktivována“</a:t>
            </a:r>
          </a:p>
          <a:p>
            <a:pPr lvl="1"/>
            <a:r>
              <a:rPr lang="cs-CZ" altLang="cs-CZ" dirty="0"/>
              <a:t>Pouze kontroly JVK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TRAFIM10, TRAFIM20 –  JVK kontroly setů 1 – 3</a:t>
            </a:r>
          </a:p>
          <a:p>
            <a:pPr lvl="1"/>
            <a:r>
              <a:rPr lang="cs-CZ" altLang="cs-CZ" dirty="0"/>
              <a:t>TRAFIM11 – všechny JVK</a:t>
            </a:r>
          </a:p>
          <a:p>
            <a:pPr lvl="1"/>
            <a:r>
              <a:rPr lang="cs-CZ" altLang="cs-CZ" dirty="0"/>
              <a:t>TRAFIM30 – vybrané JVK</a:t>
            </a:r>
          </a:p>
          <a:p>
            <a:pPr marL="914354" lvl="1" indent="0">
              <a:buNone/>
            </a:pPr>
            <a:endParaRPr lang="cs-CZ" altLang="cs-CZ" dirty="0"/>
          </a:p>
          <a:p>
            <a:pPr lvl="1"/>
            <a:r>
              <a:rPr lang="cs-CZ" altLang="cs-CZ" dirty="0"/>
              <a:t>REFFIM10, PERFIM30 , REFFIM20, PARFIM40, SETFIM50, STAFIM60 a STAFIM70 – zatím bez kontrol</a:t>
            </a:r>
          </a:p>
          <a:p>
            <a:pPr marL="914354" lvl="1" indent="0">
              <a:buNone/>
            </a:pPr>
            <a:endParaRPr lang="cs-CZ" altLang="cs-CZ" dirty="0"/>
          </a:p>
          <a:p>
            <a:pPr lvl="1" algn="just"/>
            <a:r>
              <a:rPr lang="cs-CZ" altLang="cs-CZ" dirty="0"/>
              <a:t>Kontroly budou přibývat po větších částech ve stanovené dny</a:t>
            </a:r>
          </a:p>
          <a:p>
            <a:pPr lvl="2"/>
            <a:r>
              <a:rPr lang="cs-CZ" altLang="cs-CZ" sz="3700" dirty="0">
                <a:solidFill>
                  <a:srgbClr val="6C6F70">
                    <a:lumMod val="50000"/>
                  </a:srgbClr>
                </a:solidFill>
                <a:latin typeface="Arial"/>
              </a:rPr>
              <a:t>Upozornění prostřednictví aktuality</a:t>
            </a:r>
            <a:endParaRPr lang="en-US" altLang="cs-CZ" sz="3700" dirty="0">
              <a:solidFill>
                <a:srgbClr val="6C6F70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72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F. Nastavení ISO identifikátoru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CEAA2-9109-4A17-A439-13AF0D5CAD44}" type="datetime1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30.11.2021</a:t>
            </a:fld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A2C13-FCDF-48EE-9356-C903CCBF465F}" type="slidenum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14988113" cy="895192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31" marR="0" lvl="1" indent="-457177" algn="just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Externí portál SDAT, po přihlášení:</a:t>
            </a:r>
          </a:p>
          <a:p>
            <a:pPr marL="914354" marR="0" lvl="1" indent="0" algn="just" defTabSz="1828709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5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88" y="4746290"/>
            <a:ext cx="8620950" cy="79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/>
              <a:t>D</a:t>
            </a:r>
            <a:r>
              <a:rPr lang="cs-CZ" altLang="cs-CZ"/>
              <a:t>ěkujeme za vaši pozornost</a:t>
            </a:r>
          </a:p>
        </p:txBody>
      </p:sp>
      <p:sp>
        <p:nvSpPr>
          <p:cNvPr id="41987" name="Zástupný symbol pro tex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altLang="cs-CZ" dirty="0"/>
          </a:p>
          <a:p>
            <a:endParaRPr lang="cs-CZ" altLang="cs-CZ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4B69041-D534-4D86-B83D-6B54C0963093}" type="datetime1">
              <a:rPr lang="cs-CZ" smtClean="0"/>
              <a:t>30.11.2021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DCF2305-7480-4D33-B14C-42D20804E717}" type="slidenum">
              <a:rPr lang="cs-CZ" smtClean="0"/>
              <a:pPr>
                <a:defRPr/>
              </a:pPr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metapopis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62309732-3C3E-44AE-9386-F7EB02C5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7" y="3742924"/>
            <a:ext cx="21892063" cy="4110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E3390-99F8-44C0-BDA4-105303E52D20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Transakční datová oblast - hlavní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DB952-A687-411F-926C-C6613EC8714C}"/>
              </a:ext>
            </a:extLst>
          </p:cNvPr>
          <p:cNvSpPr txBox="1"/>
          <p:nvPr/>
        </p:nvSpPr>
        <p:spPr>
          <a:xfrm>
            <a:off x="1769744" y="8798790"/>
            <a:ext cx="185451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T0024 =  ‘NEWT‘  nebo  ‘AMND‘ –  technický parametr – rozlišuje, zda se jedná o novou Transakci nebo změnu již zaslané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R0014, R0015 – transakční parametry – věcný jednoznačný klíč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pořadí záznamu Transakce ve Vydání výskytu výkazu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0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metapopis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896DB0BF-8D53-4CBB-80EF-B8426B2F2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010"/>
            <a:ext cx="24071570" cy="4457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AAD5FE-BFEB-41A8-8806-664B510C346B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Transakční datová oblast - rušící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2B46E-9D41-4BBB-B9CA-610528232DB3}"/>
              </a:ext>
            </a:extLst>
          </p:cNvPr>
          <p:cNvSpPr txBox="1"/>
          <p:nvPr/>
        </p:nvSpPr>
        <p:spPr>
          <a:xfrm>
            <a:off x="1335088" y="9130734"/>
            <a:ext cx="18545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T0024 =  ‘CANC‘ –  technický parametr - popisuje, že se jedná o zrušení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 R0014, R0015 – transakční parametry – věcný jednoznačný klíč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pořadí záznamu Transakce ve Vydání výskytu výkazu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2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metapopis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7931AB8-0329-4A64-8E8E-7E9A6B44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6" y="3614863"/>
            <a:ext cx="24052519" cy="4398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8CFB15-69D0-4927-82EC-CC54751F42CF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Transakční datová oblast - doplňková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BBFC2-E7BC-4FEA-9C38-087AB4DD80D8}"/>
              </a:ext>
            </a:extLst>
          </p:cNvPr>
          <p:cNvSpPr txBox="1"/>
          <p:nvPr/>
        </p:nvSpPr>
        <p:spPr>
          <a:xfrm>
            <a:off x="1486057" y="8808957"/>
            <a:ext cx="21410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T0024 – zde není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R0014, R0015 – transakční parametry – věcný jednoznačný klíč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reference na záznam Transakce v hlavní Datové oblasti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T0021 – technický parametr – pořadové číslo záznamu v Datové oblasti (zajišťuje jednoznačnost dynamických parametrů)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4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3 B. Výskyt transakčního výkazu - charakteristiky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/>
          <a:lstStyle/>
          <a:p>
            <a:pPr lvl="1"/>
            <a:r>
              <a:rPr lang="cs-CZ" altLang="cs-CZ" b="1" dirty="0"/>
              <a:t>Výskyt výkazu</a:t>
            </a:r>
            <a:r>
              <a:rPr lang="cs-CZ" altLang="cs-CZ" dirty="0"/>
              <a:t> – výkaz, osoba, rozsah, stav ke dni</a:t>
            </a:r>
            <a:endParaRPr lang="en-US" altLang="cs-CZ" dirty="0"/>
          </a:p>
          <a:p>
            <a:pPr lvl="2"/>
            <a:r>
              <a:rPr lang="cs-CZ" altLang="cs-CZ" dirty="0"/>
              <a:t>Výkaz – konsolidace dat Transakcí probíhá v rámci výkazu</a:t>
            </a:r>
          </a:p>
          <a:p>
            <a:pPr lvl="2"/>
            <a:r>
              <a:rPr lang="cs-CZ" altLang="cs-CZ" dirty="0"/>
              <a:t>Osoba - zpravidla vykazuje Osoba vlastní Transakce, ve specifických případech (TRAFIM10) může vykázat Transakce týkající se určité Osoby jiná Osoba</a:t>
            </a:r>
          </a:p>
          <a:p>
            <a:pPr lvl="2"/>
            <a:r>
              <a:rPr lang="cs-CZ" altLang="cs-CZ" dirty="0"/>
              <a:t>Rozsah – nemá vliv na konsolidaci dat</a:t>
            </a:r>
          </a:p>
          <a:p>
            <a:pPr lvl="2"/>
            <a:r>
              <a:rPr lang="cs-CZ" altLang="cs-CZ" dirty="0"/>
              <a:t>Stav ke dni – nemá vliv na konsolidaci dat</a:t>
            </a:r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4137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3 B. Výskyt transakčního výkazu – Stav ke dni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/>
          <a:lstStyle/>
          <a:p>
            <a:pPr lvl="1"/>
            <a:r>
              <a:rPr lang="cs-CZ" altLang="cs-CZ" b="1" dirty="0"/>
              <a:t>Periodicita</a:t>
            </a:r>
            <a:endParaRPr lang="en-US" altLang="cs-CZ" b="1" dirty="0"/>
          </a:p>
          <a:p>
            <a:pPr lvl="2"/>
            <a:r>
              <a:rPr lang="cs-CZ" altLang="cs-CZ" dirty="0"/>
              <a:t>Nepravidelná (zpravidla) nebo pravidelná</a:t>
            </a:r>
          </a:p>
          <a:p>
            <a:pPr lvl="2"/>
            <a:r>
              <a:rPr lang="cs-CZ" altLang="cs-CZ" dirty="0"/>
              <a:t>Denní (zpravidla), Týdenní (KOMFIM10)</a:t>
            </a:r>
          </a:p>
          <a:p>
            <a:pPr lvl="1"/>
            <a:r>
              <a:rPr lang="cs-CZ" altLang="cs-CZ" b="1" dirty="0"/>
              <a:t>Uzavření výskytu</a:t>
            </a:r>
          </a:p>
          <a:p>
            <a:pPr lvl="2"/>
            <a:r>
              <a:rPr lang="cs-CZ" altLang="cs-CZ" dirty="0"/>
              <a:t>Výskyt má stanoven Termín uzavření (datum a čas) </a:t>
            </a:r>
          </a:p>
          <a:p>
            <a:pPr lvl="2"/>
            <a:r>
              <a:rPr lang="cs-CZ" altLang="cs-CZ" dirty="0"/>
              <a:t>Zajištění </a:t>
            </a:r>
            <a:r>
              <a:rPr lang="cs-CZ" altLang="cs-CZ" dirty="0" err="1"/>
              <a:t>serializace</a:t>
            </a:r>
            <a:r>
              <a:rPr lang="cs-CZ" altLang="cs-CZ" dirty="0"/>
              <a:t> zasílání a zpracování dat</a:t>
            </a:r>
          </a:p>
          <a:p>
            <a:pPr lvl="2"/>
            <a:r>
              <a:rPr lang="cs-CZ" altLang="cs-CZ" dirty="0"/>
              <a:t>Pro transakční výkaz nastaven vždy</a:t>
            </a:r>
          </a:p>
          <a:p>
            <a:pPr lvl="2"/>
            <a:r>
              <a:rPr lang="cs-CZ" altLang="cs-CZ" dirty="0"/>
              <a:t>Nastavuje se ve vykazovacích povinnostech</a:t>
            </a:r>
          </a:p>
          <a:p>
            <a:pPr lvl="2"/>
            <a:r>
              <a:rPr lang="cs-CZ" altLang="cs-CZ" dirty="0"/>
              <a:t>Nyní pro účely testů denní výkazy 03:00 následující den po Stav ke dni</a:t>
            </a:r>
          </a:p>
          <a:p>
            <a:pPr lvl="2"/>
            <a:r>
              <a:rPr lang="cs-CZ" altLang="cs-CZ" dirty="0"/>
              <a:t>Pro produkční sběr bude určeno </a:t>
            </a:r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0044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3 B. Vydání výskytu transakčního výkazu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C71BB54-32D3-4CF1-9683-DCEA7B81AF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>
            <a:normAutofit/>
          </a:bodyPr>
          <a:lstStyle/>
          <a:p>
            <a:pPr lvl="1"/>
            <a:r>
              <a:rPr lang="cs-CZ" altLang="cs-CZ" b="1" dirty="0"/>
              <a:t>Typ vydání </a:t>
            </a:r>
            <a:r>
              <a:rPr lang="cs-CZ" altLang="cs-CZ" sz="4000" dirty="0"/>
              <a:t>– pouze DATA, nepoužívá se STORNO ani POTVRZENI.</a:t>
            </a:r>
            <a:endParaRPr lang="en-US" altLang="cs-CZ" sz="4000" dirty="0"/>
          </a:p>
          <a:p>
            <a:pPr lvl="1"/>
            <a:r>
              <a:rPr lang="cs-CZ" altLang="cs-CZ" b="1" dirty="0"/>
              <a:t>Více vydání k výskytu</a:t>
            </a:r>
            <a:r>
              <a:rPr lang="cs-CZ" altLang="cs-CZ" dirty="0"/>
              <a:t> - </a:t>
            </a:r>
            <a:r>
              <a:rPr lang="cs-CZ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 jednomu Výskytu výkazu je možné zaslat více Vydání, u kterých je ale nutné vyznačit jejich vzájemnou návaznost (přes Referenční číslo Vydání).</a:t>
            </a:r>
          </a:p>
          <a:p>
            <a:pPr lvl="1"/>
            <a:r>
              <a:rPr lang="cs-CZ" altLang="cs-CZ" b="1" dirty="0">
                <a:cs typeface="Times New Roman" panose="02020603050405020304" pitchFamily="18" charset="0"/>
              </a:rPr>
              <a:t>Uzavření výskytu </a:t>
            </a:r>
            <a:r>
              <a:rPr lang="cs-CZ" altLang="cs-CZ" sz="4000" dirty="0">
                <a:cs typeface="Times New Roman" panose="02020603050405020304" pitchFamily="18" charset="0"/>
              </a:rPr>
              <a:t>– po uzavření  Výskytu výkazu je případné zaslané Vydání k tomuto Výskytu výkazu odmítnuto.</a:t>
            </a:r>
          </a:p>
          <a:p>
            <a:pPr lvl="1"/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Opravy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odmítnutých Transakcí nebo změny (opravy nebo zrušení) akceptovaných Transakcí se zasílají  v některém následujícím Výskytu, tzn. že proti statistickým výkazům nejsou opravy Transakcí zasílány k historickým Výskytům výkazů, v nichž byly původní záznamy Transakcí zaslány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4000" dirty="0">
                <a:cs typeface="Times New Roman" panose="02020603050405020304" pitchFamily="18" charset="0"/>
              </a:rPr>
              <a:t> </a:t>
            </a:r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08750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3 B. Výskyt transakčního výkazu - charakteristiky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/>
          <a:lstStyle/>
          <a:p>
            <a:pPr lvl="1"/>
            <a:r>
              <a:rPr lang="cs-CZ" altLang="cs-CZ" b="1" dirty="0"/>
              <a:t>Výskyt výkazu</a:t>
            </a:r>
            <a:r>
              <a:rPr lang="cs-CZ" altLang="cs-CZ" dirty="0"/>
              <a:t> – výkaz, osoba, rozsah, stav ke dni</a:t>
            </a:r>
            <a:endParaRPr lang="en-US" altLang="cs-CZ" dirty="0"/>
          </a:p>
          <a:p>
            <a:pPr lvl="2"/>
            <a:r>
              <a:rPr lang="cs-CZ" altLang="cs-CZ" dirty="0"/>
              <a:t>Výkaz – konsolidace dat Transakcí probíhá v rámci výkazu</a:t>
            </a:r>
          </a:p>
          <a:p>
            <a:pPr lvl="2"/>
            <a:r>
              <a:rPr lang="cs-CZ" altLang="cs-CZ" dirty="0"/>
              <a:t>Osoba - zpravidla vykazuje Osoba vlastní Transakce, ve specifických případech (TRAFIM10) může vykázat Transakce týkající se určité Osoby jiná Osoba</a:t>
            </a:r>
          </a:p>
          <a:p>
            <a:pPr lvl="2"/>
            <a:r>
              <a:rPr lang="cs-CZ" altLang="cs-CZ" dirty="0"/>
              <a:t>Rozsah – nemá vliv na konsolidaci dat</a:t>
            </a:r>
          </a:p>
          <a:p>
            <a:pPr lvl="2"/>
            <a:r>
              <a:rPr lang="cs-CZ" altLang="cs-CZ" dirty="0"/>
              <a:t>Stav ke dni – nemá vliv na konsolidaci dat</a:t>
            </a:r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1649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480560" y="1137245"/>
            <a:ext cx="19753157" cy="1846659"/>
          </a:xfrm>
        </p:spPr>
        <p:txBody>
          <a:bodyPr/>
          <a:lstStyle/>
          <a:p>
            <a:r>
              <a:rPr lang="cs-CZ" altLang="cs-CZ" dirty="0"/>
              <a:t>3 C. Proces vykazování a zpracování transakčního výkazu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Vydání výskytu transakčního výkazu se může členit do následujících dílčích částí:</a:t>
            </a:r>
          </a:p>
          <a:p>
            <a:pPr lvl="1" algn="just">
              <a:spcAft>
                <a:spcPts val="600"/>
              </a:spcAft>
            </a:pPr>
            <a:r>
              <a:rPr lang="cs-CZ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Vydání výskytu výkazu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standardní zpracování Vydání výskytu výkazu.</a:t>
            </a:r>
          </a:p>
          <a:p>
            <a:pPr lvl="1" algn="just">
              <a:spcAft>
                <a:spcPts val="600"/>
              </a:spcAft>
            </a:pPr>
            <a:r>
              <a:rPr lang="cs-CZ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„Přijatých“ Transakcí Vydání výskytu výkazu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provádí se pouze pro Vydání výskytu výkazu, na kterém jsou evidovány „Přijaté“ Transakce (aktuálně se týká pouze výkazu TRAFIM10).</a:t>
            </a:r>
          </a:p>
          <a:p>
            <a:pPr lvl="1" algn="just">
              <a:spcAft>
                <a:spcPts val="600"/>
              </a:spcAft>
            </a:pPr>
            <a:r>
              <a:rPr lang="cs-CZ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„Čekajících“ Transakcí Vydání výskytu výkazu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provádí se pouze pro Vydání výskytu výkazu, na kterém jsou evidované „Čekající“ Transakce (aktuálně se týká pouze výkazu TRAFIM10).</a:t>
            </a:r>
          </a:p>
          <a:p>
            <a:pPr lvl="1" algn="just">
              <a:spcAft>
                <a:spcPts val="600"/>
              </a:spcAft>
            </a:pP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709" lvl="2" indent="0">
              <a:buNone/>
            </a:pP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dirty="0"/>
          </a:p>
          <a:p>
            <a:pPr lvl="2"/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65835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3 D. Přijaté transakce a zpracování přijatých transakcí 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4CD13A4-28D2-4B0F-A725-7CA52AC34E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35088" y="3357604"/>
            <a:ext cx="21953854" cy="834671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5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„Přijatá“ (RCVD) Transakce</a:t>
            </a:r>
          </a:p>
          <a:p>
            <a:pPr lvl="1" algn="just">
              <a:spcAft>
                <a:spcPts val="600"/>
              </a:spcAft>
            </a:pPr>
            <a:r>
              <a:rPr lang="cs-CZ" sz="4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Výkaz TRAFIM10 – hodnota údaje FIM0041 – Datum a čas obchodování = Stav ke dni Výskytu výkazu</a:t>
            </a:r>
          </a:p>
          <a:p>
            <a:pPr lvl="1" algn="just">
              <a:spcAft>
                <a:spcPts val="600"/>
              </a:spcAft>
            </a:pPr>
            <a:r>
              <a:rPr lang="cs-CZ" sz="4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rámci zpracování Vydání výskytu výkazu není tento záznam Transakce zpracován, je označen jako „Přijatý“ (RCVD).</a:t>
            </a:r>
          </a:p>
          <a:p>
            <a:pPr algn="just">
              <a:spcAft>
                <a:spcPts val="600"/>
              </a:spcAft>
            </a:pPr>
            <a:r>
              <a:rPr lang="cs-CZ" sz="5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„Přijatých“ Transakcí Vydání výskytu výkazu</a:t>
            </a:r>
          </a:p>
          <a:p>
            <a:pPr lvl="1" algn="just">
              <a:spcAft>
                <a:spcPts val="600"/>
              </a:spcAft>
            </a:pPr>
            <a:r>
              <a:rPr lang="cs-CZ" sz="4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je prováděno denně samostatnou akcí, která může být spuštěna v konkrétní plánovaný čas nebo po aktualizaci externích referenčních dat (aktuální externí číselník FIRDS_FININSTRUMENT).</a:t>
            </a:r>
          </a:p>
          <a:p>
            <a:pPr lvl="1" algn="just">
              <a:spcAft>
                <a:spcPts val="600"/>
              </a:spcAft>
            </a:pPr>
            <a:r>
              <a:rPr lang="cs-CZ" sz="4600" dirty="0">
                <a:latin typeface="Arial" panose="020B0604020202020204" pitchFamily="34" charset="0"/>
                <a:cs typeface="Times New Roman" panose="02020603050405020304" pitchFamily="18" charset="0"/>
              </a:rPr>
              <a:t>Zpracování se provádí samostatně pro všechna Vydání výskytů výkazů, která obsahují „Přijaté“ Transakce. Zpracování těchto Vydání výskytu výkazů probíhá v pořadí, v jakém byla tato Vydání přijata, aby byla zajištěna návaznost zpracování záznamů Transakcí.</a:t>
            </a:r>
          </a:p>
          <a:p>
            <a:pPr lvl="1" algn="just">
              <a:spcAft>
                <a:spcPts val="600"/>
              </a:spcAft>
            </a:pPr>
            <a:r>
              <a:rPr lang="cs-CZ" sz="4600" dirty="0">
                <a:latin typeface="Arial" panose="020B0604020202020204" pitchFamily="34" charset="0"/>
                <a:cs typeface="Times New Roman" panose="02020603050405020304" pitchFamily="18" charset="0"/>
              </a:rPr>
              <a:t>V rámci tohoto zpracování se provádí kontroly JVK a formální kontroly návaznosti záznamů Transakcí pouze záznamů „Přijatých“ Transakcí.</a:t>
            </a:r>
          </a:p>
          <a:p>
            <a:pPr lvl="1" algn="just">
              <a:spcAft>
                <a:spcPts val="600"/>
              </a:spcAft>
            </a:pPr>
            <a:r>
              <a:rPr lang="cs-CZ" sz="4600" dirty="0">
                <a:latin typeface="Arial" panose="020B0604020202020204" pitchFamily="34" charset="0"/>
                <a:cs typeface="Times New Roman" panose="02020603050405020304" pitchFamily="18" charset="0"/>
              </a:rPr>
              <a:t>Výsledky zpracování se vyhodnocují stejně, jako v případě základního zpracování Vydání výskytu výkazu.</a:t>
            </a:r>
          </a:p>
          <a:p>
            <a:pPr lvl="1" algn="just">
              <a:spcAft>
                <a:spcPts val="600"/>
              </a:spcAft>
            </a:pPr>
            <a:endParaRPr lang="cs-CZ" sz="4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828709" lvl="2" indent="0">
              <a:buNone/>
            </a:pP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dirty="0"/>
          </a:p>
          <a:p>
            <a:pPr lvl="2"/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92965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>
          <a:xfrm>
            <a:off x="5059631" y="1222468"/>
            <a:ext cx="14988113" cy="1846659"/>
          </a:xfrm>
        </p:spPr>
        <p:txBody>
          <a:bodyPr/>
          <a:lstStyle/>
          <a:p>
            <a:pPr eaLnBrk="1" hangingPunct="1"/>
            <a:r>
              <a:rPr lang="cs-CZ" altLang="cs-CZ" dirty="0"/>
              <a:t>Obsah prezentace</a:t>
            </a:r>
          </a:p>
        </p:txBody>
      </p:sp>
      <p:sp>
        <p:nvSpPr>
          <p:cNvPr id="2150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7789" y="3069126"/>
            <a:ext cx="14970650" cy="10212533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cs-CZ" altLang="cs-CZ" dirty="0">
                <a:solidFill>
                  <a:srgbClr val="2426A9"/>
                </a:solidFill>
              </a:rPr>
              <a:t>Úvod  - 5 min.</a:t>
            </a:r>
          </a:p>
          <a:p>
            <a:pPr marL="514350" indent="-514350" eaLnBrk="1" hangingPunct="1">
              <a:buAutoNum type="arabicPeriod"/>
            </a:pPr>
            <a:r>
              <a:rPr lang="cs-CZ" altLang="cs-CZ" dirty="0">
                <a:solidFill>
                  <a:srgbClr val="2426A9"/>
                </a:solidFill>
              </a:rPr>
              <a:t>Harmonogram přechodu VR MKT do SDAT  - 10 min.</a:t>
            </a:r>
          </a:p>
          <a:p>
            <a:pPr marL="514350" indent="-514350" eaLnBrk="1" hangingPunct="1">
              <a:buAutoNum type="arabicPeriod"/>
            </a:pPr>
            <a:r>
              <a:rPr lang="cs-CZ" altLang="cs-CZ" dirty="0">
                <a:solidFill>
                  <a:srgbClr val="2426A9"/>
                </a:solidFill>
              </a:rPr>
              <a:t>Vykazování a zpracování transakčních výkazů – 15 min.</a:t>
            </a:r>
          </a:p>
          <a:p>
            <a:pPr marL="514350" indent="-514350" eaLnBrk="1" hangingPunct="1">
              <a:buAutoNum type="arabicPeriod"/>
            </a:pPr>
            <a:r>
              <a:rPr lang="cs-CZ" altLang="cs-CZ" dirty="0">
                <a:solidFill>
                  <a:srgbClr val="2426A9"/>
                </a:solidFill>
              </a:rPr>
              <a:t>Vykazování a zpracování číselníkových výkazů – 7 min.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2426A9"/>
                </a:solidFill>
              </a:rPr>
              <a:t>Dotazy – 10 min.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cs-CZ" altLang="cs-CZ" dirty="0">
                <a:solidFill>
                  <a:srgbClr val="2426A9"/>
                </a:solidFill>
              </a:rPr>
              <a:t>Kontroly – 15 min.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cs-CZ" altLang="cs-CZ" dirty="0">
                <a:solidFill>
                  <a:srgbClr val="2426A9"/>
                </a:solidFill>
              </a:rPr>
              <a:t>Webové služby – změny – 10 min.</a:t>
            </a:r>
          </a:p>
          <a:p>
            <a:pPr marL="514350" indent="-514350" eaLnBrk="1" hangingPunct="1">
              <a:buAutoNum type="arabicPeriod" startAt="5"/>
            </a:pPr>
            <a:r>
              <a:rPr lang="cs-CZ" altLang="cs-CZ" dirty="0">
                <a:solidFill>
                  <a:srgbClr val="2426A9"/>
                </a:solidFill>
              </a:rPr>
              <a:t>Protokoly o výsledku zpracování – 10 min.</a:t>
            </a:r>
          </a:p>
          <a:p>
            <a:pPr marL="514350" indent="-514350" eaLnBrk="1" hangingPunct="1">
              <a:buAutoNum type="arabicPeriod" startAt="5"/>
            </a:pPr>
            <a:r>
              <a:rPr lang="cs-CZ" altLang="cs-CZ" dirty="0">
                <a:solidFill>
                  <a:srgbClr val="2426A9"/>
                </a:solidFill>
              </a:rPr>
              <a:t>Webová aplikace – změny a použití – 10 min.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2426A9"/>
                </a:solidFill>
              </a:rPr>
              <a:t>Dotazy – 10 min.</a:t>
            </a:r>
          </a:p>
          <a:p>
            <a:pPr marL="514350" indent="-514350" eaLnBrk="1" hangingPunct="1">
              <a:buFont typeface="+mj-lt"/>
              <a:buAutoNum type="arabicPeriod" startAt="9"/>
            </a:pPr>
            <a:r>
              <a:rPr lang="cs-CZ" altLang="cs-CZ" dirty="0">
                <a:solidFill>
                  <a:srgbClr val="2426A9"/>
                </a:solidFill>
              </a:rPr>
              <a:t>Dokumentace – 2 min.</a:t>
            </a:r>
          </a:p>
          <a:p>
            <a:pPr marL="514350" indent="-514350">
              <a:buFont typeface="Arial" panose="020B0604020202020204" pitchFamily="34" charset="0"/>
              <a:buAutoNum type="arabicPeriod" startAt="9"/>
            </a:pPr>
            <a:r>
              <a:rPr lang="cs-CZ" altLang="cs-CZ" dirty="0">
                <a:solidFill>
                  <a:srgbClr val="2426A9"/>
                </a:solidFill>
              </a:rPr>
              <a:t>Metodiky MKT – 3 min.</a:t>
            </a:r>
          </a:p>
          <a:p>
            <a:pPr marL="514350" indent="-514350" eaLnBrk="1" hangingPunct="1">
              <a:buAutoNum type="arabicPeriod" startAt="9"/>
            </a:pPr>
            <a:r>
              <a:rPr lang="cs-CZ" altLang="cs-CZ" dirty="0">
                <a:solidFill>
                  <a:srgbClr val="2426A9"/>
                </a:solidFill>
              </a:rPr>
              <a:t>Testovací prostředí – 7 min.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2426A9"/>
                </a:solidFill>
              </a:rPr>
              <a:t>Dotazy – 10. min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537074" y="1006754"/>
            <a:ext cx="20151725" cy="1846659"/>
          </a:xfrm>
        </p:spPr>
        <p:txBody>
          <a:bodyPr/>
          <a:lstStyle/>
          <a:p>
            <a:r>
              <a:rPr lang="cs-CZ" altLang="cs-CZ" dirty="0"/>
              <a:t>3 E. Čekající transakce a zpracování čekajících transakcí 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4CD13A4-28D2-4B0F-A725-7CA52AC34E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35088" y="3357604"/>
            <a:ext cx="21953854" cy="834671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5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„Čekající“ (PDNG) Transakce</a:t>
            </a:r>
          </a:p>
          <a:p>
            <a:pPr lvl="1" algn="just">
              <a:spcAft>
                <a:spcPts val="600"/>
              </a:spcAft>
            </a:pPr>
            <a:r>
              <a:rPr lang="cs-CZ" sz="4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Výkaz TRAFIM10 – na základě vyhodnocení JVK</a:t>
            </a:r>
          </a:p>
          <a:p>
            <a:pPr algn="just">
              <a:spcAft>
                <a:spcPts val="600"/>
              </a:spcAft>
            </a:pPr>
            <a:r>
              <a:rPr lang="cs-CZ" sz="5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„Čekajících“ Transakcí Vydání výskytu výkazu</a:t>
            </a:r>
          </a:p>
          <a:p>
            <a:pPr lvl="1" algn="just">
              <a:spcAft>
                <a:spcPts val="600"/>
              </a:spcAft>
            </a:pP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je prováděno denně samostatnou akcí, která se spouští po aktualizaci externích referenčních dat (aktuální externí číselník FIRDS_FININSTRUMENT). V případě, že v určitý den nedojde k aktualizaci externích referenčních dat (výpadek procesu z jakýchkoliv důvodů), proběhne toto zpracování v konkrétní plánovaný čas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Aft>
                <a:spcPts val="600"/>
              </a:spcAft>
            </a:pPr>
            <a:r>
              <a:rPr lang="cs-CZ" sz="3000" dirty="0">
                <a:latin typeface="Arial" panose="020B0604020202020204" pitchFamily="34" charset="0"/>
                <a:cs typeface="Times New Roman" panose="02020603050405020304" pitchFamily="18" charset="0"/>
              </a:rPr>
              <a:t>Zpracování se provádí samostatně pro všechna Vydání výskytů výkazů, která obsahují „Čekající“  (PDNG) Transakce.</a:t>
            </a:r>
          </a:p>
          <a:p>
            <a:pPr lvl="1" algn="just">
              <a:spcAft>
                <a:spcPts val="600"/>
              </a:spcAft>
            </a:pPr>
            <a:r>
              <a:rPr lang="cs-CZ" sz="3000" dirty="0">
                <a:latin typeface="Arial" panose="020B0604020202020204" pitchFamily="34" charset="0"/>
                <a:cs typeface="Times New Roman" panose="02020603050405020304" pitchFamily="18" charset="0"/>
              </a:rPr>
              <a:t>V rámci tohoto zpracování se provádí pouze vybrané kontroly JVK (mají nastaven atribut Opakovat = „FIRDS“ JVK „Čekajících“ Transakcí podle specifického algoritmu pro výkaz TRAFIM10.</a:t>
            </a:r>
          </a:p>
          <a:p>
            <a:pPr lvl="1" algn="just">
              <a:spcAft>
                <a:spcPts val="600"/>
              </a:spcAft>
            </a:pPr>
            <a:r>
              <a:rPr lang="cs-CZ" sz="3000" dirty="0">
                <a:latin typeface="Arial" panose="020B0604020202020204" pitchFamily="34" charset="0"/>
                <a:cs typeface="Times New Roman" panose="02020603050405020304" pitchFamily="18" charset="0"/>
              </a:rPr>
              <a:t>Výsledky zpracování se vyhodnocují stejně, jako v případě základního zpracování Vydání výskytu výkazu.</a:t>
            </a:r>
          </a:p>
          <a:p>
            <a:pPr lvl="2" algn="just">
              <a:spcAft>
                <a:spcPts val="600"/>
              </a:spcAft>
            </a:pPr>
            <a:r>
              <a:rPr lang="cs-CZ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Záznam Transakce může zůstat ve stavu „Čekající“ (PDNG), pokud nedošlo ke změně příslušných externích referenčních dat.</a:t>
            </a:r>
          </a:p>
          <a:p>
            <a:pPr lvl="2" algn="just">
              <a:spcAft>
                <a:spcPts val="600"/>
              </a:spcAft>
            </a:pPr>
            <a:r>
              <a:rPr lang="cs-CZ" sz="3100" dirty="0">
                <a:latin typeface="Arial" panose="020B0604020202020204" pitchFamily="34" charset="0"/>
                <a:cs typeface="Times New Roman" panose="02020603050405020304" pitchFamily="18" charset="0"/>
              </a:rPr>
              <a:t>Záznam Transakce se může změnit na stav „Akceptováno“ (ACPT), pokud  došlo ke změně příslušných externích referenčních dat a všechny předepsané závažné JVK kontroly byly splněné.</a:t>
            </a:r>
          </a:p>
          <a:p>
            <a:pPr lvl="2" algn="just">
              <a:spcAft>
                <a:spcPts val="600"/>
              </a:spcAft>
            </a:pPr>
            <a:r>
              <a:rPr lang="cs-CZ" sz="3100" dirty="0">
                <a:latin typeface="Arial" panose="020B0604020202020204" pitchFamily="34" charset="0"/>
                <a:cs typeface="Times New Roman" panose="02020603050405020304" pitchFamily="18" charset="0"/>
              </a:rPr>
              <a:t>Záznam Transakce se může změnit na stav „Odmítnuto“ (RJCT), pokud  došlo ke změně příslušných externích referenčních dat a byly zjištěné závažné chyby JVK nebo nedošlo ke změně externích referenčních dat a pro dané Vydání výkazu uplynul termín opakování JVK kontrol „Čekajících“ Transakcí.</a:t>
            </a:r>
          </a:p>
          <a:p>
            <a:pPr lvl="1" algn="just">
              <a:spcAft>
                <a:spcPts val="600"/>
              </a:spcAft>
            </a:pPr>
            <a:endParaRPr lang="cs-CZ" sz="3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828709" lvl="2" indent="0">
              <a:buNone/>
            </a:pP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dirty="0"/>
          </a:p>
          <a:p>
            <a:pPr lvl="2"/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71902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762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4. Vykazování a zpracování číselníkových výkazů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156260" y="3436555"/>
            <a:ext cx="20592116" cy="6543590"/>
          </a:xfrm>
        </p:spPr>
        <p:txBody>
          <a:bodyPr/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Číselníkový výkaz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Výskyt a vydání číselníkového výkazu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Proces vykazování a zpracování číselníkového výkazu</a:t>
            </a:r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CEAA2-9109-4A17-A439-13AF0D5CAD44}" type="datetime1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30.11.2021</a:t>
            </a:fld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A2C13-FCDF-48EE-9356-C903CCBF465F}" type="slidenum"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4 A. Číselníkový výkaz - charakteristiky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156260" y="3436555"/>
            <a:ext cx="21363081" cy="6543590"/>
          </a:xfrm>
        </p:spPr>
        <p:txBody>
          <a:bodyPr>
            <a:normAutofit/>
          </a:bodyPr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rabicPeriod" startAt="3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D63C36C-DA4C-4144-82F3-B368BB3E26D7}"/>
              </a:ext>
            </a:extLst>
          </p:cNvPr>
          <p:cNvSpPr txBox="1">
            <a:spLocks/>
          </p:cNvSpPr>
          <p:nvPr/>
        </p:nvSpPr>
        <p:spPr>
          <a:xfrm>
            <a:off x="1110288" y="3259052"/>
            <a:ext cx="22161835" cy="892532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Číselníkový výkaz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obsahuje data o určité entitě, ve vazbě na vykazující osobu, která se v ČNB používají k vytvoření konsolidovaného „Číselníku“. Tento „Číselník“ se následně používá v mezivýkazových kontrolách dat jiných výkazů (zpravidla transakčních) dané vykazující osoby.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Výskyt výkazu</a:t>
            </a:r>
            <a:r>
              <a:rPr lang="cs-CZ" sz="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 číselníkové výkazy jsou vytvářeny Výskyty výkazů definované výkazem, osobou, rozsahem vykazování a stavem ke dni, ale Výskyt výkazu v podstatě není objektem pro sledování stavu plnění vykazovací povinnosti.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cs typeface="Times New Roman" panose="02020603050405020304" pitchFamily="18" charset="0"/>
              </a:rPr>
              <a:t>Vykazovací povinnosti</a:t>
            </a:r>
            <a:r>
              <a:rPr lang="cs-CZ" sz="40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je splněna zasláním a akceptací jednotlivých „Položek číselníku“ a jejich údajů.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000" b="1" dirty="0">
                <a:latin typeface="Arial" panose="020B0604020202020204" pitchFamily="34" charset="0"/>
                <a:cs typeface="Times New Roman" panose="02020603050405020304" pitchFamily="18" charset="0"/>
              </a:rPr>
              <a:t>Kvalita dat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 je vyhodnocována samostatně za jednotlivé „Položky číselníku“, což ovlivňuje celý proces vykazování a zpracování.</a:t>
            </a: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/>
          </a:p>
          <a:p>
            <a:pPr lvl="2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9612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Číselníkový výkaz - metodiky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156260" y="3436555"/>
            <a:ext cx="21363081" cy="6543590"/>
          </a:xfrm>
        </p:spPr>
        <p:txBody>
          <a:bodyPr>
            <a:normAutofit/>
          </a:bodyPr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rabicPeriod" startAt="3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D63C36C-DA4C-4144-82F3-B368BB3E26D7}"/>
              </a:ext>
            </a:extLst>
          </p:cNvPr>
          <p:cNvSpPr txBox="1">
            <a:spLocks/>
          </p:cNvSpPr>
          <p:nvPr/>
        </p:nvSpPr>
        <p:spPr>
          <a:xfrm>
            <a:off x="1110288" y="3259052"/>
            <a:ext cx="22161835" cy="892532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Návaznost na MtS 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nedochází k obsahovým ani podstatným strukturálním změnám výkazů proti MtS.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Jednotná pravidla a metapopis </a:t>
            </a:r>
            <a:r>
              <a:rPr lang="cs-CZ" sz="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zavedení jednotných pravidel metapopisu číselníkových výkazů v SDAT.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cs typeface="Times New Roman" panose="02020603050405020304" pitchFamily="18" charset="0"/>
              </a:rPr>
              <a:t>Změny metapopisu 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v SDAT byly provedeny dílčí změny v jednotlivých datových oblastech.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/>
          </a:p>
          <a:p>
            <a:pPr lvl="2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53101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4 A. Číselníkový výkaz - metapopis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CB04C-C948-4AD3-83FE-E71E7F90398F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Číselníková datová oblast - hlavní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083A5-E816-4658-AF25-A137D9BB9221}"/>
              </a:ext>
            </a:extLst>
          </p:cNvPr>
          <p:cNvSpPr txBox="1"/>
          <p:nvPr/>
        </p:nvSpPr>
        <p:spPr>
          <a:xfrm>
            <a:off x="1335088" y="8983408"/>
            <a:ext cx="18545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R0101, R0102, R0103, R0104  – transakční parametry – věcný jednoznačný klíč „Položky číselníku“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pořadí záznamu „Položky číselníku“  ve Vydání výskytu výkazu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T0025 –  prázdný nebo  ‘X‘  - technický parametr – vyplněn pouze pro případ storna „Položky číselníku“</a:t>
            </a:r>
            <a:endParaRPr lang="cs-CZ" sz="18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5FCED3F-FE1C-4067-B797-73885608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4" y="3518814"/>
            <a:ext cx="21423005" cy="47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4 A. Číselníkový výkaz - metapopis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B3FD9DA-DFE8-49FE-B40A-B4FC64922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7" y="3718207"/>
            <a:ext cx="23938277" cy="3889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9EC99-8A35-40CF-A0E1-9DD0902913A1}"/>
              </a:ext>
            </a:extLst>
          </p:cNvPr>
          <p:cNvSpPr txBox="1"/>
          <p:nvPr/>
        </p:nvSpPr>
        <p:spPr>
          <a:xfrm>
            <a:off x="2918617" y="2731997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Číselníková datová oblast - doplňková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C75F9-750B-48C3-97B9-0D651E27604D}"/>
              </a:ext>
            </a:extLst>
          </p:cNvPr>
          <p:cNvSpPr txBox="1"/>
          <p:nvPr/>
        </p:nvSpPr>
        <p:spPr>
          <a:xfrm>
            <a:off x="1152207" y="8332277"/>
            <a:ext cx="215539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R0101, R0102, R0103, R0104  – transakční parametry – věcný jednoznačný klíč „Položky číselníku“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reference na záznam „Položky číselníku“ v hlavní Datové oblasti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T0021 – technický parametr – pořadové číslo záznamu v Datové oblasti (zajišťuje jednoznačnost dynamických parametrů)</a:t>
            </a:r>
          </a:p>
        </p:txBody>
      </p:sp>
    </p:spTree>
    <p:extLst>
      <p:ext uri="{BB962C8B-B14F-4D97-AF65-F5344CB8AC3E}">
        <p14:creationId xmlns:p14="http://schemas.microsoft.com/office/powerpoint/2010/main" val="69979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4 B. Výskyt číselníkové výkazu - charakteristiky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/>
          <a:lstStyle/>
          <a:p>
            <a:pPr lvl="1"/>
            <a:r>
              <a:rPr lang="cs-CZ" altLang="cs-CZ" dirty="0"/>
              <a:t>Výskyt výkazu – výkaz, osoba, rozsah, stav ke dni</a:t>
            </a:r>
            <a:endParaRPr lang="en-US" altLang="cs-CZ" dirty="0"/>
          </a:p>
          <a:p>
            <a:pPr lvl="2"/>
            <a:r>
              <a:rPr lang="cs-CZ" altLang="cs-CZ" dirty="0"/>
              <a:t>Výkaz – konsolidace dat „Položek číselníku“ probíhá v rámci výkazu</a:t>
            </a:r>
          </a:p>
          <a:p>
            <a:pPr lvl="2"/>
            <a:r>
              <a:rPr lang="cs-CZ" altLang="cs-CZ" dirty="0"/>
              <a:t>Osoba - vždy vykazuje Osoba vlastní „Položky číselníku“</a:t>
            </a:r>
          </a:p>
          <a:p>
            <a:pPr lvl="2"/>
            <a:r>
              <a:rPr lang="cs-CZ" altLang="cs-CZ" dirty="0"/>
              <a:t>Rozsah – nemá vliv na konsolidaci dat</a:t>
            </a:r>
          </a:p>
          <a:p>
            <a:pPr lvl="2"/>
            <a:r>
              <a:rPr lang="cs-CZ" altLang="cs-CZ" dirty="0"/>
              <a:t>Stav ke dni – nemá vliv na konsolidaci dat</a:t>
            </a:r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9149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4 B. Výskyt číselníkového výkazu – Stav ke dni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/>
          <a:lstStyle/>
          <a:p>
            <a:pPr lvl="1"/>
            <a:r>
              <a:rPr lang="cs-CZ" altLang="cs-CZ" dirty="0"/>
              <a:t>Periodicita</a:t>
            </a:r>
            <a:endParaRPr lang="en-US" altLang="cs-CZ" dirty="0"/>
          </a:p>
          <a:p>
            <a:pPr lvl="2"/>
            <a:r>
              <a:rPr lang="cs-CZ" altLang="cs-CZ" dirty="0"/>
              <a:t>Nepravidelná (zpravidla) nebo pravidelná</a:t>
            </a:r>
          </a:p>
          <a:p>
            <a:pPr lvl="2"/>
            <a:r>
              <a:rPr lang="cs-CZ" altLang="cs-CZ" dirty="0"/>
              <a:t>Denní (zpravidla</a:t>
            </a:r>
          </a:p>
          <a:p>
            <a:pPr lvl="1"/>
            <a:r>
              <a:rPr lang="cs-CZ" altLang="cs-CZ" dirty="0"/>
              <a:t>Uzavření výskytu</a:t>
            </a:r>
          </a:p>
          <a:p>
            <a:pPr lvl="2"/>
            <a:r>
              <a:rPr lang="cs-CZ" altLang="cs-CZ" dirty="0"/>
              <a:t>Výskyt má stanoven Termín uzavření (datum a čas) </a:t>
            </a:r>
          </a:p>
          <a:p>
            <a:pPr lvl="2"/>
            <a:r>
              <a:rPr lang="cs-CZ" altLang="cs-CZ" dirty="0"/>
              <a:t>Zajištění </a:t>
            </a:r>
            <a:r>
              <a:rPr lang="cs-CZ" altLang="cs-CZ" dirty="0" err="1"/>
              <a:t>serializace</a:t>
            </a:r>
            <a:r>
              <a:rPr lang="cs-CZ" altLang="cs-CZ" dirty="0"/>
              <a:t> zasílání a zpracování dat</a:t>
            </a:r>
          </a:p>
          <a:p>
            <a:pPr lvl="2"/>
            <a:r>
              <a:rPr lang="cs-CZ" altLang="cs-CZ" dirty="0"/>
              <a:t>Pro číselníkový výkaz nastaven vždy</a:t>
            </a:r>
          </a:p>
          <a:p>
            <a:pPr lvl="2"/>
            <a:r>
              <a:rPr lang="cs-CZ" altLang="cs-CZ" dirty="0"/>
              <a:t>Nastavuje se ve vykazovacích povinnostech</a:t>
            </a:r>
          </a:p>
          <a:p>
            <a:pPr lvl="2"/>
            <a:r>
              <a:rPr lang="cs-CZ" altLang="cs-CZ" dirty="0"/>
              <a:t>Nyní pro účely testů denní výkazy 03:00 následující den po Stav ke dni</a:t>
            </a:r>
          </a:p>
          <a:p>
            <a:pPr lvl="2"/>
            <a:r>
              <a:rPr lang="cs-CZ" altLang="cs-CZ" dirty="0"/>
              <a:t>Pro produkční sběr bude určeno </a:t>
            </a:r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85267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4 B. Vydání výskytu číselníkového výkazu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C71BB54-32D3-4CF1-9683-DCEA7B81AFA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>
            <a:normAutofit/>
          </a:bodyPr>
          <a:lstStyle/>
          <a:p>
            <a:pPr lvl="1"/>
            <a:r>
              <a:rPr lang="cs-CZ" altLang="cs-CZ" b="1" dirty="0"/>
              <a:t>Typ vydání </a:t>
            </a:r>
            <a:r>
              <a:rPr lang="cs-CZ" altLang="cs-CZ" sz="4000" dirty="0"/>
              <a:t>– pouze DATA, nepoužívá se STORNO ani POTVRZENI.</a:t>
            </a:r>
            <a:endParaRPr lang="en-US" altLang="cs-CZ" sz="4000" dirty="0"/>
          </a:p>
          <a:p>
            <a:pPr lvl="1"/>
            <a:r>
              <a:rPr lang="cs-CZ" altLang="cs-CZ" b="1" dirty="0"/>
              <a:t>Více vydání k výskytu</a:t>
            </a:r>
            <a:r>
              <a:rPr lang="cs-CZ" altLang="cs-CZ" dirty="0"/>
              <a:t> - </a:t>
            </a:r>
            <a:r>
              <a:rPr lang="cs-CZ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 jednomu Výskytu výkazu je možné zaslat více Vydání, u kterých je ale nutné vyznačit jejich vzájemnou návaznost (přes Referenční číslo Vydání).</a:t>
            </a:r>
          </a:p>
          <a:p>
            <a:pPr lvl="1"/>
            <a:r>
              <a:rPr lang="cs-CZ" altLang="cs-CZ" b="1" dirty="0">
                <a:cs typeface="Times New Roman" panose="02020603050405020304" pitchFamily="18" charset="0"/>
              </a:rPr>
              <a:t>Uzavření výskytu </a:t>
            </a:r>
            <a:r>
              <a:rPr lang="cs-CZ" altLang="cs-CZ" sz="4000" dirty="0">
                <a:cs typeface="Times New Roman" panose="02020603050405020304" pitchFamily="18" charset="0"/>
              </a:rPr>
              <a:t>– po uzavření  Výskytu výkazu je případné zaslané Vydání k tomuto Výskytu výkazu odmítnuto.</a:t>
            </a:r>
          </a:p>
          <a:p>
            <a:pPr lvl="1"/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Opravy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odmítnutých Transakcí nebo změny (opravy nebo zrušení) akceptovaných Transakcí se zasílají  v některém následujícím Výskytu, tzn. že proti statistickým výkazům nejsou opravy Transakcí zasílány k historickým Výskytům výkazů, v nichž byly původní záznamy Transakcí zaslány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4000" dirty="0">
                <a:cs typeface="Times New Roman" panose="02020603050405020304" pitchFamily="18" charset="0"/>
              </a:rPr>
              <a:t> </a:t>
            </a:r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15633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480560" y="1137245"/>
            <a:ext cx="19753157" cy="1846659"/>
          </a:xfrm>
        </p:spPr>
        <p:txBody>
          <a:bodyPr/>
          <a:lstStyle/>
          <a:p>
            <a:r>
              <a:rPr lang="cs-CZ" altLang="cs-CZ" dirty="0"/>
              <a:t>3 C. Proces vykazování a zpracování číselníkového výkazu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3BCDB65-B649-4C52-A8AE-8CB8F95EE7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4"/>
            <a:ext cx="21953854" cy="834671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Vydání výskytu číselníkového výkazu má pouze 1 část:</a:t>
            </a:r>
          </a:p>
          <a:p>
            <a:pPr lvl="1" algn="just">
              <a:spcAft>
                <a:spcPts val="600"/>
              </a:spcAft>
            </a:pPr>
            <a:r>
              <a:rPr lang="cs-CZ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Zpracování Vydání výskytu výkazu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standardní zpracování Vydání výskytu výkazu.</a:t>
            </a:r>
          </a:p>
          <a:p>
            <a:pPr algn="just">
              <a:spcAft>
                <a:spcPts val="600"/>
              </a:spcAft>
            </a:pPr>
            <a:r>
              <a:rPr lang="cs-CZ" sz="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Výsledkem jsou akceptované nebo odmítnuté zaslané záznamy „Položek číselníku“ daného Výkazu dané Osoby.</a:t>
            </a:r>
          </a:p>
          <a:p>
            <a:pPr lvl="1" algn="just">
              <a:spcAft>
                <a:spcPts val="600"/>
              </a:spcAft>
            </a:pP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709" lvl="2" indent="0">
              <a:buNone/>
            </a:pP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dirty="0"/>
          </a:p>
          <a:p>
            <a:pPr lvl="2"/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9612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5100731" y="1162352"/>
            <a:ext cx="14988113" cy="1846659"/>
          </a:xfrm>
        </p:spPr>
        <p:txBody>
          <a:bodyPr/>
          <a:lstStyle/>
          <a:p>
            <a:r>
              <a:rPr lang="cs-CZ" dirty="0"/>
              <a:t>1. Úvod</a:t>
            </a:r>
            <a:endParaRPr lang="cs-CZ" altLang="cs-CZ" dirty="0"/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7"/>
          </p:nvPr>
        </p:nvSpPr>
        <p:spPr>
          <a:xfrm>
            <a:off x="1335088" y="3260218"/>
            <a:ext cx="21388496" cy="94211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Cíl schůzky:</a:t>
            </a:r>
          </a:p>
          <a:p>
            <a:r>
              <a:rPr lang="cs-CZ" dirty="0"/>
              <a:t>Seznámení s hlavními technickými změnami nového vykazovacího rámce MKT v SDAT</a:t>
            </a:r>
          </a:p>
          <a:p>
            <a:pPr lvl="1"/>
            <a:r>
              <a:rPr lang="cs-CZ" dirty="0"/>
              <a:t>nové typy výkazů v SDAT  transakční (nově TRAFIM11, TRAFIM30) a číselníkové </a:t>
            </a:r>
          </a:p>
          <a:p>
            <a:pPr lvl="1"/>
            <a:r>
              <a:rPr lang="cs-CZ" dirty="0"/>
              <a:t>s přechodem do SDAT povinnost zasílání výkazů TRAFIM10, TRAFIM20 ve formátu ISO20022 </a:t>
            </a:r>
          </a:p>
          <a:p>
            <a:pPr lvl="1"/>
            <a:r>
              <a:rPr lang="cs-CZ" dirty="0"/>
              <a:t>kontroly, testovací prostředí, fáze testování</a:t>
            </a:r>
          </a:p>
          <a:p>
            <a:pPr lvl="1"/>
            <a:r>
              <a:rPr lang="cs-CZ" dirty="0"/>
              <a:t>ostatní změny a informace k přechodu</a:t>
            </a:r>
          </a:p>
          <a:p>
            <a:r>
              <a:rPr lang="cs-CZ" dirty="0"/>
              <a:t>Pravidla komunikace během schůzky:</a:t>
            </a:r>
          </a:p>
          <a:p>
            <a:pPr lvl="1"/>
            <a:r>
              <a:rPr lang="cs-CZ" sz="5400" dirty="0"/>
              <a:t>Dotazy možno klást prostřednictvím chatu nebo emailové adresy </a:t>
            </a:r>
            <a:r>
              <a:rPr lang="cs-CZ" sz="5400" u="sng" dirty="0">
                <a:hlinkClick r:id="rId2"/>
              </a:rPr>
              <a:t>kt.stat@cnb.cz</a:t>
            </a:r>
            <a:r>
              <a:rPr lang="cs-CZ" sz="5400" u="sng" dirty="0"/>
              <a:t> </a:t>
            </a:r>
            <a:r>
              <a:rPr lang="cs-CZ" sz="5400" dirty="0"/>
              <a:t>–  v chatu vždy prosíme uvést jméno a organizaci, v e-mailu navíc uvést do Předmětu „Dotaz k přechodu MKT do SDAT“.</a:t>
            </a:r>
          </a:p>
          <a:p>
            <a:pPr lvl="1"/>
            <a:r>
              <a:rPr lang="cs-CZ" sz="5400" dirty="0"/>
              <a:t>Během prostoru pro dotazy bude volba výběru zodpovídaných dotazů na straně ČNB. Dotazy budou </a:t>
            </a:r>
            <a:r>
              <a:rPr lang="cs-CZ" sz="5400" dirty="0" err="1"/>
              <a:t>prioritizovány</a:t>
            </a:r>
            <a:r>
              <a:rPr lang="cs-CZ" sz="5400" dirty="0"/>
              <a:t> podle míry přínosu odpovědi pro co nejširší spektrum vykazujících osob, specifika týkající se konkrétních vykazujících osob budou zodpovězena až následně. </a:t>
            </a:r>
          </a:p>
          <a:p>
            <a:pPr lvl="1"/>
            <a:r>
              <a:rPr lang="cs-CZ" sz="5400" dirty="0"/>
              <a:t>Účastníkům hlásícím se o slovo prostřednictvím zvednuté ruky bude přidělen prostor pouze ve zbývajícím čase.</a:t>
            </a:r>
          </a:p>
          <a:p>
            <a:pPr lvl="1"/>
            <a:r>
              <a:rPr lang="cs-CZ" sz="5400" dirty="0"/>
              <a:t>Všechny zbylé dotazy, které nebude možné zodpovědět v alokovaném čase, budou zodpovězeny písemně v následujících dnech.</a:t>
            </a:r>
          </a:p>
          <a:p>
            <a:pPr lvl="1"/>
            <a:r>
              <a:rPr lang="cs-CZ" dirty="0"/>
              <a:t>V průběhu schůzky prosíme o vypnutí kamer a jejich zapnutí pouze při přidělení slova.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878036-9334-4692-9963-E917E8A379D7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5. Kontroly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327025" y="3586205"/>
            <a:ext cx="22379097" cy="6543590"/>
          </a:xfrm>
        </p:spPr>
        <p:txBody>
          <a:bodyPr/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Formální kontroly návaznosti záznamů – transakční výkaz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Formální kontroly návaznosti záznamů – číselníkový výkaz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Jazyk kontrol – rozšíření, příklady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Vlastnosti kontrol výkazů MKT v SDAT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Skupiny MVK a kontroly MVK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>
          <a:xfrm>
            <a:off x="1676290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ACEAA2-9109-4A17-A439-13AF0D5CAD44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12/1/2021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>
          <a:xfrm>
            <a:off x="8076674" y="12712700"/>
            <a:ext cx="8229064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>
          <a:xfrm>
            <a:off x="17220078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5A2C13-FCDF-48EE-9356-C903CCBF465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B77A2E-8F5C-41A9-9F70-0507728B2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09067"/>
              </p:ext>
            </p:extLst>
          </p:nvPr>
        </p:nvGraphicFramePr>
        <p:xfrm>
          <a:off x="2223005" y="3759683"/>
          <a:ext cx="18656240" cy="6942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75">
                  <a:extLst>
                    <a:ext uri="{9D8B030D-6E8A-4147-A177-3AD203B41FA5}">
                      <a16:colId xmlns:a16="http://schemas.microsoft.com/office/drawing/2014/main" val="3484168273"/>
                    </a:ext>
                  </a:extLst>
                </a:gridCol>
                <a:gridCol w="15593665">
                  <a:extLst>
                    <a:ext uri="{9D8B030D-6E8A-4147-A177-3AD203B41FA5}">
                      <a16:colId xmlns:a16="http://schemas.microsoft.com/office/drawing/2014/main" val="3880580114"/>
                    </a:ext>
                  </a:extLst>
                </a:gridCol>
              </a:tblGrid>
              <a:tr h="650025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Kód</a:t>
                      </a:r>
                      <a:endParaRPr lang="cs-CZ" sz="5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Popis kontroly</a:t>
                      </a:r>
                      <a:endParaRPr lang="cs-CZ" sz="5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4097904862"/>
                  </a:ext>
                </a:extLst>
              </a:tr>
              <a:tr h="12585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SDAT_2056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Je-li záznam zaslán s parametrem T0024 = NEWT, nesmí existovat platný záznam se stejným transakčním klíčem.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1722912915"/>
                  </a:ext>
                </a:extLst>
              </a:tr>
              <a:tr h="12585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SDAT_2057</a:t>
                      </a:r>
                      <a:endParaRPr lang="cs-CZ" sz="5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Je-li záznam zaslán s parametrem T0024 = CANC, musí existovat platný záznam se stejným transakčním klíčem.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3773415383"/>
                  </a:ext>
                </a:extLst>
              </a:tr>
              <a:tr h="12585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SDAT_2058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Je-li záznam zaslán s parametrem T0024 = (CANC nebo AMND), musí existovat platný záznam se stejným transakčním klíčem.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2263283960"/>
                  </a:ext>
                </a:extLst>
              </a:tr>
              <a:tr h="12585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SDAT_2064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Je-li záznam zaslán s parametrem T0024 = AMND, musí existovat záznam se stejným transakčním klíčem.</a:t>
                      </a:r>
                      <a:endParaRPr lang="cs-CZ" sz="5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3196571018"/>
                  </a:ext>
                </a:extLst>
              </a:tr>
              <a:tr h="12585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SDAT_2065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Je-li záznam zaslán s parametrem T0024 = AMND, musí existovat platný záznam se stejným transakčním klíčem.</a:t>
                      </a:r>
                      <a:endParaRPr lang="cs-CZ" sz="5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3097883368"/>
                  </a:ext>
                </a:extLst>
              </a:tr>
            </a:tbl>
          </a:graphicData>
        </a:graphic>
      </p:graphicFrame>
      <p:sp>
        <p:nvSpPr>
          <p:cNvPr id="13" name="Title 3">
            <a:extLst>
              <a:ext uri="{FF2B5EF4-FFF2-40B4-BE49-F238E27FC236}">
                <a16:creationId xmlns:a16="http://schemas.microsoft.com/office/drawing/2014/main" id="{64D729DB-D139-4E15-BF7A-34032B5E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971" y="907923"/>
            <a:ext cx="19239442" cy="1846659"/>
          </a:xfrm>
        </p:spPr>
        <p:txBody>
          <a:bodyPr/>
          <a:lstStyle/>
          <a:p>
            <a:r>
              <a:rPr lang="cs-CZ" altLang="cs-CZ" dirty="0"/>
              <a:t>5 A. Formální kontroly návaznosti záznamů – </a:t>
            </a:r>
            <a:br>
              <a:rPr lang="cs-CZ" altLang="cs-CZ" dirty="0"/>
            </a:br>
            <a:r>
              <a:rPr lang="cs-CZ" altLang="cs-CZ" dirty="0"/>
              <a:t>transakční výkaz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45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>
          <a:xfrm>
            <a:off x="1676290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ACEAA2-9109-4A17-A439-13AF0D5CAD44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12/1/2021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>
          <a:xfrm>
            <a:off x="8076674" y="12712700"/>
            <a:ext cx="8229064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>
          <a:xfrm>
            <a:off x="17220078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5A2C13-FCDF-48EE-9356-C903CCBF465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0E1CA2-3A94-4AE8-BB15-4CAAE6F73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1119"/>
              </p:ext>
            </p:extLst>
          </p:nvPr>
        </p:nvGraphicFramePr>
        <p:xfrm>
          <a:off x="2067843" y="3924770"/>
          <a:ext cx="20246725" cy="70760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75">
                  <a:extLst>
                    <a:ext uri="{9D8B030D-6E8A-4147-A177-3AD203B41FA5}">
                      <a16:colId xmlns:a16="http://schemas.microsoft.com/office/drawing/2014/main" val="2744166655"/>
                    </a:ext>
                  </a:extLst>
                </a:gridCol>
                <a:gridCol w="3193542">
                  <a:extLst>
                    <a:ext uri="{9D8B030D-6E8A-4147-A177-3AD203B41FA5}">
                      <a16:colId xmlns:a16="http://schemas.microsoft.com/office/drawing/2014/main" val="3119749321"/>
                    </a:ext>
                  </a:extLst>
                </a:gridCol>
                <a:gridCol w="13990608">
                  <a:extLst>
                    <a:ext uri="{9D8B030D-6E8A-4147-A177-3AD203B41FA5}">
                      <a16:colId xmlns:a16="http://schemas.microsoft.com/office/drawing/2014/main" val="170310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Kód SDAT</a:t>
                      </a:r>
                      <a:endParaRPr lang="cs-CZ" sz="5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Kód ESMA</a:t>
                      </a:r>
                      <a:endParaRPr lang="cs-CZ" sz="5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Popis kontroly</a:t>
                      </a:r>
                      <a:endParaRPr lang="cs-CZ" sz="5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1017196395"/>
                  </a:ext>
                </a:extLst>
              </a:tr>
              <a:tr h="2918194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SDAT_2056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CON-023</a:t>
                      </a:r>
                      <a:endParaRPr lang="cs-CZ" sz="5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If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new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reference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number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shall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pertain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to a single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per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executing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entity,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i.e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same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reference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number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has not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been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used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before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pertains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to a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that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has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been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cancelled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last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accepted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with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this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reference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number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was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cancellation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report)."</a:t>
                      </a:r>
                      <a:endParaRPr lang="cs-CZ" sz="5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2170593398"/>
                  </a:ext>
                </a:extLst>
              </a:tr>
              <a:tr h="181177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SDAT_2057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CON-024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"If the report is a cancellation report, a transaction with the same transaction reference number should have been reported by the executing entity before."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1833096953"/>
                  </a:ext>
                </a:extLst>
              </a:tr>
              <a:tr h="1811770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SDAT_2058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>
                          <a:solidFill>
                            <a:srgbClr val="000000"/>
                          </a:solidFill>
                          <a:effectLst/>
                        </a:rPr>
                        <a:t>CON-025</a:t>
                      </a:r>
                      <a:endParaRPr lang="cs-CZ" sz="5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"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If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cancellation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report,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this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should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active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there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was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no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cancellation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following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the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last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accepted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new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report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for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this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transaction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reference </a:t>
                      </a:r>
                      <a:r>
                        <a:rPr lang="cs-CZ" sz="33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number</a:t>
                      </a:r>
                      <a:r>
                        <a:rPr lang="cs-CZ" sz="3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)."</a:t>
                      </a:r>
                      <a:endParaRPr lang="cs-CZ" sz="5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6314" marR="226314" marT="31433" marB="0"/>
                </a:tc>
                <a:extLst>
                  <a:ext uri="{0D108BD9-81ED-4DB2-BD59-A6C34878D82A}">
                    <a16:rowId xmlns:a16="http://schemas.microsoft.com/office/drawing/2014/main" val="322988382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2DB3512F-EAF5-4A81-8B25-1DC36CC9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11" y="793623"/>
            <a:ext cx="19239442" cy="1846659"/>
          </a:xfrm>
        </p:spPr>
        <p:txBody>
          <a:bodyPr/>
          <a:lstStyle/>
          <a:p>
            <a:r>
              <a:rPr lang="cs-CZ" altLang="cs-CZ" dirty="0"/>
              <a:t>5 A. Formální kontroly návaznosti záznamů – </a:t>
            </a:r>
            <a:br>
              <a:rPr lang="cs-CZ" altLang="cs-CZ" dirty="0"/>
            </a:br>
            <a:r>
              <a:rPr lang="cs-CZ" altLang="cs-CZ" dirty="0"/>
              <a:t>transakční výkaz – kódy ISO 20022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395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>
          <a:xfrm>
            <a:off x="1676290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ACEAA2-9109-4A17-A439-13AF0D5CAD44}" type="datetime1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12/1/2021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>
          <a:xfrm>
            <a:off x="8076674" y="12712700"/>
            <a:ext cx="8229064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>
          <a:xfrm>
            <a:off x="17220078" y="12712700"/>
            <a:ext cx="5486043" cy="730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35A2C13-FCDF-48EE-9356-C903CCBF465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65CF9F-C5A6-4EEE-AE89-8F3FFF472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77902"/>
              </p:ext>
            </p:extLst>
          </p:nvPr>
        </p:nvGraphicFramePr>
        <p:xfrm>
          <a:off x="2475333" y="4524845"/>
          <a:ext cx="18837383" cy="21206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02861">
                  <a:extLst>
                    <a:ext uri="{9D8B030D-6E8A-4147-A177-3AD203B41FA5}">
                      <a16:colId xmlns:a16="http://schemas.microsoft.com/office/drawing/2014/main" val="2678004966"/>
                    </a:ext>
                  </a:extLst>
                </a:gridCol>
                <a:gridCol w="15434522">
                  <a:extLst>
                    <a:ext uri="{9D8B030D-6E8A-4147-A177-3AD203B41FA5}">
                      <a16:colId xmlns:a16="http://schemas.microsoft.com/office/drawing/2014/main" val="246912241"/>
                    </a:ext>
                  </a:extLst>
                </a:gridCol>
              </a:tblGrid>
              <a:tr h="722249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Kód</a:t>
                      </a:r>
                      <a:endParaRPr lang="cs-CZ" sz="6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1460" marR="251460" marT="34925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3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Popis kontroly</a:t>
                      </a:r>
                      <a:endParaRPr lang="cs-CZ" sz="6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1460" marR="251460" marT="34925" marB="0"/>
                </a:tc>
                <a:extLst>
                  <a:ext uri="{0D108BD9-81ED-4DB2-BD59-A6C34878D82A}">
                    <a16:rowId xmlns:a16="http://schemas.microsoft.com/office/drawing/2014/main" val="1408306565"/>
                  </a:ext>
                </a:extLst>
              </a:tr>
              <a:tr h="1398397"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700" b="0" u="none" strike="noStrike">
                          <a:solidFill>
                            <a:srgbClr val="000000"/>
                          </a:solidFill>
                          <a:effectLst/>
                        </a:rPr>
                        <a:t>SDAT_2059</a:t>
                      </a:r>
                      <a:endParaRPr lang="cs-CZ" sz="6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1460" marR="251460" marT="34925" marB="0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3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Je-li záznam zaslán záznam s parametrem T0025=X, musí existovat platný záznam se stejným číselníkovým klíčem.</a:t>
                      </a:r>
                      <a:endParaRPr lang="cs-CZ" sz="6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1460" marR="251460" marT="34925" marB="0"/>
                </a:tc>
                <a:extLst>
                  <a:ext uri="{0D108BD9-81ED-4DB2-BD59-A6C34878D82A}">
                    <a16:rowId xmlns:a16="http://schemas.microsoft.com/office/drawing/2014/main" val="2260598350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C65910C3-FB62-4C41-A894-53CE685C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911" y="793623"/>
            <a:ext cx="19239442" cy="1846659"/>
          </a:xfrm>
        </p:spPr>
        <p:txBody>
          <a:bodyPr/>
          <a:lstStyle/>
          <a:p>
            <a:r>
              <a:rPr lang="cs-CZ" altLang="cs-CZ" dirty="0"/>
              <a:t>5 B. Formální kontroly návaznosti záznamů – </a:t>
            </a:r>
            <a:br>
              <a:rPr lang="cs-CZ" altLang="cs-CZ" dirty="0"/>
            </a:br>
            <a:r>
              <a:rPr lang="cs-CZ" altLang="cs-CZ" dirty="0"/>
              <a:t>číselníkový výkaz – kódy ISO 20022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544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C. Jazyk kontrol – rozšíření, příklady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5"/>
            <a:ext cx="21388496" cy="6543590"/>
          </a:xfrm>
        </p:spPr>
        <p:txBody>
          <a:bodyPr/>
          <a:lstStyle/>
          <a:p>
            <a:pPr lvl="1"/>
            <a:r>
              <a:rPr lang="cs-CZ" altLang="cs-CZ" dirty="0"/>
              <a:t>Datumové funkce</a:t>
            </a:r>
          </a:p>
          <a:p>
            <a:pPr lvl="1"/>
            <a:r>
              <a:rPr lang="cs-CZ" altLang="cs-CZ" dirty="0"/>
              <a:t>Externí číselníky</a:t>
            </a:r>
          </a:p>
          <a:p>
            <a:pPr lvl="1"/>
            <a:r>
              <a:rPr lang="cs-CZ" altLang="cs-CZ" dirty="0"/>
              <a:t>Funkce pro externí číselníky</a:t>
            </a:r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4828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C. Jazyk kontrol – datumové funkce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00410" y="3586205"/>
            <a:ext cx="22776196" cy="6543590"/>
          </a:xfrm>
        </p:spPr>
        <p:txBody>
          <a:bodyPr/>
          <a:lstStyle/>
          <a:p>
            <a:pPr lvl="1"/>
            <a:r>
              <a:rPr lang="cs-CZ" altLang="cs-CZ" dirty="0"/>
              <a:t>ISO_DATETIME(), REF_RCVD_TIME()</a:t>
            </a:r>
          </a:p>
          <a:p>
            <a:pPr lvl="1"/>
            <a:r>
              <a:rPr lang="cs-CZ" altLang="cs-CZ" sz="3200" dirty="0">
                <a:solidFill>
                  <a:schemeClr val="bg1"/>
                </a:solidFill>
              </a:rPr>
              <a:t>Sémantický tvar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FF0000"/>
                </a:solidFill>
              </a:rPr>
              <a:t>FILTER_CHECK</a:t>
            </a:r>
            <a:r>
              <a:rPr lang="cs-CZ" altLang="cs-CZ" sz="3200" dirty="0">
                <a:solidFill>
                  <a:schemeClr val="bg1"/>
                </a:solidFill>
              </a:rPr>
              <a:t>(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TRAF10_11</a:t>
            </a:r>
            <a:r>
              <a:rPr lang="cs-CZ" altLang="cs-CZ" sz="3200" dirty="0">
                <a:solidFill>
                  <a:schemeClr val="bg1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ISO_DATETIME</a:t>
            </a:r>
            <a:r>
              <a:rPr lang="cs-CZ" altLang="cs-CZ" sz="3200" dirty="0">
                <a:solidFill>
                  <a:schemeClr val="bg1"/>
                </a:solidFill>
              </a:rPr>
              <a:t>(</a:t>
            </a:r>
            <a:r>
              <a:rPr lang="cs-CZ" altLang="cs-CZ" sz="3200" dirty="0">
                <a:solidFill>
                  <a:srgbClr val="FF0000"/>
                </a:solidFill>
              </a:rPr>
              <a:t>[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FIM0041, P0556=NEWT, P0854=STRING, P9902=TRAF10_11, T0024=NEWT</a:t>
            </a:r>
            <a:r>
              <a:rPr lang="cs-CZ" altLang="cs-CZ" sz="3200" dirty="0">
                <a:solidFill>
                  <a:srgbClr val="FF0000"/>
                </a:solidFill>
              </a:rPr>
              <a:t>]</a:t>
            </a:r>
            <a:r>
              <a:rPr lang="cs-CZ" altLang="cs-CZ" sz="3200" dirty="0">
                <a:solidFill>
                  <a:schemeClr val="bg1"/>
                </a:solidFill>
              </a:rPr>
              <a:t>)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3200" dirty="0">
                <a:solidFill>
                  <a:srgbClr val="FF0000"/>
                </a:solidFill>
              </a:rPr>
              <a:t>&lt;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 REF_RCVD_TIME</a:t>
            </a:r>
            <a:r>
              <a:rPr lang="cs-CZ" altLang="cs-CZ" sz="3200" dirty="0">
                <a:solidFill>
                  <a:schemeClr val="bg1"/>
                </a:solidFill>
              </a:rPr>
              <a:t>()</a:t>
            </a:r>
            <a:r>
              <a:rPr lang="cs-CZ" altLang="cs-CZ" sz="3200" dirty="0">
                <a:solidFill>
                  <a:srgbClr val="000000"/>
                </a:solidFill>
              </a:rPr>
              <a:t>;</a:t>
            </a:r>
          </a:p>
          <a:p>
            <a:pPr marL="914354" lvl="1" indent="0">
              <a:buNone/>
            </a:pPr>
            <a:endParaRPr lang="cs-CZ" altLang="cs-CZ" sz="3200" dirty="0">
              <a:solidFill>
                <a:schemeClr val="tx2">
                  <a:lumMod val="50000"/>
                </a:schemeClr>
              </a:solidFill>
            </a:endParaRPr>
          </a:p>
          <a:p>
            <a:pPr marL="914354" lvl="1" indent="0">
              <a:buNone/>
            </a:pPr>
            <a:endParaRPr lang="cs-CZ" altLang="cs-CZ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cs-CZ" altLang="cs-CZ" sz="3200" dirty="0">
                <a:solidFill>
                  <a:schemeClr val="bg1"/>
                </a:solidFill>
              </a:rPr>
              <a:t>Uživatelský tvar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FF0000"/>
                </a:solidFill>
              </a:rPr>
              <a:t>FILTER_CHECK</a:t>
            </a:r>
            <a:r>
              <a:rPr lang="cs-CZ" altLang="cs-CZ" sz="3200" dirty="0">
                <a:solidFill>
                  <a:schemeClr val="bg1"/>
                </a:solidFill>
              </a:rPr>
              <a:t>(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TRAF10_11</a:t>
            </a:r>
            <a:r>
              <a:rPr lang="cs-CZ" altLang="cs-CZ" sz="3200" dirty="0">
                <a:solidFill>
                  <a:schemeClr val="bg1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ISO_DATETIME</a:t>
            </a:r>
            <a:r>
              <a:rPr lang="cs-CZ" altLang="cs-CZ" sz="3200" dirty="0">
                <a:solidFill>
                  <a:schemeClr val="bg1"/>
                </a:solidFill>
              </a:rPr>
              <a:t>(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TRAF10_11</a:t>
            </a:r>
            <a:r>
              <a:rPr lang="cs-CZ" altLang="cs-CZ" sz="3200" dirty="0">
                <a:solidFill>
                  <a:srgbClr val="FF0000"/>
                </a:solidFill>
              </a:rPr>
              <a:t>[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1,9</a:t>
            </a:r>
            <a:r>
              <a:rPr lang="cs-CZ" altLang="cs-CZ" sz="3200" dirty="0">
                <a:solidFill>
                  <a:srgbClr val="FF0000"/>
                </a:solidFill>
              </a:rPr>
              <a:t>]</a:t>
            </a:r>
            <a:r>
              <a:rPr lang="cs-CZ" altLang="cs-CZ" sz="3200" dirty="0">
                <a:solidFill>
                  <a:schemeClr val="bg1"/>
                </a:solidFill>
              </a:rPr>
              <a:t>)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3200" dirty="0">
                <a:solidFill>
                  <a:srgbClr val="FF0000"/>
                </a:solidFill>
              </a:rPr>
              <a:t>&lt;</a:t>
            </a:r>
            <a:r>
              <a:rPr lang="cs-CZ" altLang="cs-CZ" sz="3200" dirty="0">
                <a:solidFill>
                  <a:schemeClr val="tx2">
                    <a:lumMod val="50000"/>
                  </a:schemeClr>
                </a:solidFill>
              </a:rPr>
              <a:t> REF_RCVD_TIME</a:t>
            </a:r>
            <a:r>
              <a:rPr lang="cs-CZ" altLang="cs-CZ" sz="3200" dirty="0">
                <a:solidFill>
                  <a:schemeClr val="bg1"/>
                </a:solidFill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9679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C. Jazyk kontrol – externí číselníky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1.12.2021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00410" y="3586205"/>
            <a:ext cx="22776196" cy="6543590"/>
          </a:xfrm>
        </p:spPr>
        <p:txBody>
          <a:bodyPr/>
          <a:lstStyle/>
          <a:p>
            <a:pPr lvl="1"/>
            <a:r>
              <a:rPr lang="cs-CZ" altLang="cs-CZ" dirty="0"/>
              <a:t>FIRDS_CFIS</a:t>
            </a:r>
          </a:p>
          <a:p>
            <a:pPr lvl="1"/>
            <a:r>
              <a:rPr lang="cs-CZ" altLang="cs-CZ" dirty="0"/>
              <a:t>FIRDS_COUNTRIES</a:t>
            </a:r>
          </a:p>
          <a:p>
            <a:pPr lvl="1"/>
            <a:r>
              <a:rPr lang="cs-CZ" altLang="cs-CZ" dirty="0"/>
              <a:t>FIRDS_CURRENCIES</a:t>
            </a:r>
          </a:p>
          <a:p>
            <a:pPr lvl="1"/>
            <a:r>
              <a:rPr lang="cs-CZ" altLang="cs-CZ" dirty="0"/>
              <a:t>FIRDS_FININSTRUMENTS</a:t>
            </a:r>
          </a:p>
          <a:p>
            <a:pPr lvl="1"/>
            <a:r>
              <a:rPr lang="cs-CZ" altLang="cs-CZ" dirty="0"/>
              <a:t>FIRDS_LEIS</a:t>
            </a:r>
          </a:p>
          <a:p>
            <a:pPr lvl="1"/>
            <a:r>
              <a:rPr lang="cs-CZ" altLang="cs-CZ" dirty="0"/>
              <a:t>FIRDS_MICS</a:t>
            </a:r>
          </a:p>
          <a:p>
            <a:pPr lvl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12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C. Jazyk kontrol – funkce pro externí číselníky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84370" y="3618289"/>
            <a:ext cx="22776196" cy="6543590"/>
          </a:xfrm>
        </p:spPr>
        <p:txBody>
          <a:bodyPr/>
          <a:lstStyle/>
          <a:p>
            <a:pPr lvl="1"/>
            <a:r>
              <a:rPr lang="cs-CZ" altLang="cs-CZ" dirty="0"/>
              <a:t>EXT_EXISTS(&lt;</a:t>
            </a:r>
            <a:r>
              <a:rPr lang="cs-CZ" altLang="cs-CZ" dirty="0" err="1"/>
              <a:t>ext.číselník</a:t>
            </a:r>
            <a:r>
              <a:rPr lang="cs-CZ" altLang="cs-CZ" dirty="0"/>
              <a:t>&gt;, &lt;parametr&gt;|&lt;údaj&gt;, &lt;</a:t>
            </a:r>
            <a:r>
              <a:rPr lang="cs-CZ" altLang="cs-CZ" dirty="0" err="1"/>
              <a:t>čas.bod</a:t>
            </a:r>
            <a:r>
              <a:rPr lang="cs-CZ" altLang="cs-CZ" dirty="0"/>
              <a:t>&gt;)</a:t>
            </a:r>
          </a:p>
          <a:p>
            <a:pPr lvl="1"/>
            <a:r>
              <a:rPr lang="cs-CZ" altLang="cs-CZ" sz="3200" dirty="0">
                <a:solidFill>
                  <a:schemeClr val="bg1"/>
                </a:solidFill>
              </a:rPr>
              <a:t>Sémantický tvar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WITH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P0556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NEWT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P0854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STRING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P9902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T0024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NEWT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FILTER_CHECK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2426A9"/>
                </a:solidFill>
              </a:rPr>
              <a:t>EXT_EXISTS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FIRDS_MICS, </a:t>
            </a:r>
            <a:r>
              <a:rPr lang="cs-CZ" altLang="cs-CZ" sz="3600" dirty="0">
                <a:solidFill>
                  <a:srgbClr val="FF0000"/>
                </a:solidFill>
              </a:rPr>
              <a:t>[</a:t>
            </a:r>
            <a:r>
              <a:rPr lang="cs-CZ" altLang="cs-CZ" sz="3600" dirty="0">
                <a:solidFill>
                  <a:srgbClr val="2426A9"/>
                </a:solidFill>
              </a:rPr>
              <a:t>FIM0058</a:t>
            </a:r>
            <a:r>
              <a:rPr lang="cs-CZ" altLang="cs-CZ" sz="3600" dirty="0">
                <a:solidFill>
                  <a:srgbClr val="FF0000"/>
                </a:solidFill>
              </a:rPr>
              <a:t>]</a:t>
            </a:r>
            <a:r>
              <a:rPr lang="cs-CZ" altLang="cs-CZ" sz="3600" dirty="0">
                <a:solidFill>
                  <a:srgbClr val="2426A9"/>
                </a:solidFill>
              </a:rPr>
              <a:t>, DATE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SUBSTR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FF0000"/>
                </a:solidFill>
              </a:rPr>
              <a:t>[</a:t>
            </a:r>
            <a:r>
              <a:rPr lang="cs-CZ" altLang="cs-CZ" sz="3600" dirty="0">
                <a:solidFill>
                  <a:srgbClr val="2426A9"/>
                </a:solidFill>
              </a:rPr>
              <a:t>FIM0041</a:t>
            </a:r>
            <a:r>
              <a:rPr lang="cs-CZ" altLang="cs-CZ" sz="3600" dirty="0">
                <a:solidFill>
                  <a:srgbClr val="FF0000"/>
                </a:solidFill>
              </a:rPr>
              <a:t>]</a:t>
            </a:r>
            <a:r>
              <a:rPr lang="cs-CZ" altLang="cs-CZ" sz="3600" dirty="0">
                <a:solidFill>
                  <a:srgbClr val="2426A9"/>
                </a:solidFill>
              </a:rPr>
              <a:t>, 1, 10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  <a:r>
              <a:rPr lang="cs-CZ" altLang="cs-CZ" sz="3600" dirty="0">
                <a:solidFill>
                  <a:srgbClr val="2426A9"/>
                </a:solidFill>
              </a:rPr>
              <a:t>, "</a:t>
            </a:r>
            <a:r>
              <a:rPr lang="cs-CZ" altLang="cs-CZ" sz="3600" dirty="0" err="1">
                <a:solidFill>
                  <a:srgbClr val="2426A9"/>
                </a:solidFill>
              </a:rPr>
              <a:t>yyyy</a:t>
            </a:r>
            <a:r>
              <a:rPr lang="cs-CZ" altLang="cs-CZ" sz="3600" dirty="0">
                <a:solidFill>
                  <a:srgbClr val="2426A9"/>
                </a:solidFill>
              </a:rPr>
              <a:t>-mm-</a:t>
            </a:r>
            <a:r>
              <a:rPr lang="cs-CZ" altLang="cs-CZ" sz="3600" dirty="0" err="1">
                <a:solidFill>
                  <a:srgbClr val="2426A9"/>
                </a:solidFill>
              </a:rPr>
              <a:t>dd</a:t>
            </a:r>
            <a:r>
              <a:rPr lang="cs-CZ" altLang="cs-CZ" sz="3600" dirty="0">
                <a:solidFill>
                  <a:srgbClr val="2426A9"/>
                </a:solidFill>
              </a:rPr>
              <a:t>"</a:t>
            </a:r>
            <a:r>
              <a:rPr lang="cs-CZ" altLang="cs-CZ" sz="3600" dirty="0">
                <a:solidFill>
                  <a:srgbClr val="000000"/>
                </a:solidFill>
              </a:rPr>
              <a:t>));</a:t>
            </a:r>
          </a:p>
          <a:p>
            <a:pPr marL="914354" lvl="1" indent="0">
              <a:buNone/>
            </a:pPr>
            <a:endParaRPr lang="cs-CZ" altLang="cs-CZ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cs-CZ" altLang="cs-CZ" sz="3200" dirty="0">
                <a:solidFill>
                  <a:schemeClr val="bg1"/>
                </a:solidFill>
              </a:rPr>
              <a:t>Uživatelský tvar</a:t>
            </a:r>
          </a:p>
          <a:p>
            <a:pPr marL="914354" lvl="1" indent="0">
              <a:buNone/>
            </a:pPr>
            <a:r>
              <a:rPr lang="en-US" altLang="cs-CZ" sz="3600" dirty="0">
                <a:solidFill>
                  <a:srgbClr val="FF0000"/>
                </a:solidFill>
              </a:rPr>
              <a:t>FILTER_CHECK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TRAF10_11</a:t>
            </a:r>
            <a:r>
              <a:rPr lang="en-US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en-US" altLang="cs-CZ" sz="3600" dirty="0">
                <a:solidFill>
                  <a:srgbClr val="2426A9"/>
                </a:solidFill>
              </a:rPr>
              <a:t>EXT_EXISTS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FIRDS_MICS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TRAF10_11</a:t>
            </a:r>
            <a:r>
              <a:rPr lang="en-US" altLang="cs-CZ" sz="3600" dirty="0">
                <a:solidFill>
                  <a:srgbClr val="FF0000"/>
                </a:solidFill>
              </a:rPr>
              <a:t>[</a:t>
            </a:r>
            <a:r>
              <a:rPr lang="en-US" altLang="cs-CZ" sz="3600" dirty="0">
                <a:solidFill>
                  <a:srgbClr val="2426A9"/>
                </a:solidFill>
              </a:rPr>
              <a:t>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26</a:t>
            </a:r>
            <a:r>
              <a:rPr lang="en-US" altLang="cs-CZ" sz="3600" dirty="0">
                <a:solidFill>
                  <a:srgbClr val="FF0000"/>
                </a:solidFill>
              </a:rPr>
              <a:t>]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FF0000"/>
                </a:solidFill>
              </a:rPr>
              <a:t>DATE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SUBSTR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TRAF10_11</a:t>
            </a:r>
            <a:r>
              <a:rPr lang="en-US" altLang="cs-CZ" sz="3600" dirty="0">
                <a:solidFill>
                  <a:srgbClr val="FF0000"/>
                </a:solidFill>
              </a:rPr>
              <a:t>[</a:t>
            </a:r>
            <a:r>
              <a:rPr lang="en-US" altLang="cs-CZ" sz="3600" dirty="0">
                <a:solidFill>
                  <a:srgbClr val="2426A9"/>
                </a:solidFill>
              </a:rPr>
              <a:t>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9</a:t>
            </a:r>
            <a:r>
              <a:rPr lang="en-US" altLang="cs-CZ" sz="3600" dirty="0">
                <a:solidFill>
                  <a:srgbClr val="FF0000"/>
                </a:solidFill>
              </a:rPr>
              <a:t>]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10</a:t>
            </a:r>
            <a:r>
              <a:rPr lang="en-US" altLang="cs-CZ" sz="3600" dirty="0">
                <a:solidFill>
                  <a:srgbClr val="000000"/>
                </a:solidFill>
              </a:rPr>
              <a:t>),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000000"/>
                </a:solidFill>
              </a:rPr>
              <a:t>"</a:t>
            </a:r>
            <a:r>
              <a:rPr lang="en-US" altLang="cs-CZ" sz="3600" dirty="0" err="1">
                <a:solidFill>
                  <a:srgbClr val="2426A9"/>
                </a:solidFill>
              </a:rPr>
              <a:t>yyyy</a:t>
            </a:r>
            <a:r>
              <a:rPr lang="en-US" altLang="cs-CZ" sz="3600" dirty="0">
                <a:solidFill>
                  <a:srgbClr val="2426A9"/>
                </a:solidFill>
              </a:rPr>
              <a:t>-mm-dd</a:t>
            </a:r>
            <a:r>
              <a:rPr lang="en-US" altLang="cs-CZ" sz="3600" dirty="0">
                <a:solidFill>
                  <a:srgbClr val="000000"/>
                </a:solidFill>
              </a:rPr>
              <a:t>"));</a:t>
            </a:r>
            <a:endParaRPr lang="cs-CZ" altLang="cs-CZ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35088" y="3586204"/>
            <a:ext cx="22782212" cy="8300995"/>
          </a:xfrm>
        </p:spPr>
        <p:txBody>
          <a:bodyPr>
            <a:normAutofit/>
          </a:bodyPr>
          <a:lstStyle/>
          <a:p>
            <a:pPr lvl="1"/>
            <a:r>
              <a:rPr lang="cs-CZ" altLang="cs-CZ" dirty="0"/>
              <a:t>EXT_EXISTS_2(&lt;</a:t>
            </a:r>
            <a:r>
              <a:rPr lang="cs-CZ" altLang="cs-CZ" dirty="0" err="1"/>
              <a:t>ext.číselník</a:t>
            </a:r>
            <a:r>
              <a:rPr lang="cs-CZ" altLang="cs-CZ" dirty="0"/>
              <a:t>&gt;, &lt;parametr&gt;|&lt;údaj&gt;, &lt;parametr&gt;|&lt;údaj&gt;, &lt;</a:t>
            </a:r>
            <a:r>
              <a:rPr lang="cs-CZ" altLang="cs-CZ" dirty="0" err="1"/>
              <a:t>čas.bod</a:t>
            </a:r>
            <a:r>
              <a:rPr lang="cs-CZ" altLang="cs-CZ" dirty="0"/>
              <a:t>&gt;)</a:t>
            </a:r>
          </a:p>
          <a:p>
            <a:pPr lvl="1"/>
            <a:r>
              <a:rPr lang="cs-CZ" altLang="cs-CZ" sz="3500" dirty="0">
                <a:solidFill>
                  <a:schemeClr val="bg1"/>
                </a:solidFill>
              </a:rPr>
              <a:t>Sémantický tvar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WITH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P0556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NEWT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P0854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STRING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P9902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T0024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NEWT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FILTER_CHECK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en-US" altLang="cs-CZ" sz="3500" dirty="0">
                <a:solidFill>
                  <a:srgbClr val="2426A9"/>
                </a:solidFill>
              </a:rPr>
              <a:t>EXT_EXISTS_2</a:t>
            </a:r>
            <a:r>
              <a:rPr lang="en-US" altLang="cs-CZ" sz="3500" dirty="0">
                <a:solidFill>
                  <a:srgbClr val="000000"/>
                </a:solidFill>
              </a:rPr>
              <a:t>(</a:t>
            </a:r>
            <a:r>
              <a:rPr lang="en-US" altLang="cs-CZ" sz="3500" dirty="0">
                <a:solidFill>
                  <a:srgbClr val="2426A9"/>
                </a:solidFill>
              </a:rPr>
              <a:t>FIRDS_FININSTRUMENTS</a:t>
            </a:r>
            <a:r>
              <a:rPr lang="en-US" altLang="cs-CZ" sz="3500" dirty="0">
                <a:solidFill>
                  <a:srgbClr val="000000"/>
                </a:solidFill>
              </a:rPr>
              <a:t>,</a:t>
            </a:r>
            <a:r>
              <a:rPr lang="en-US" altLang="cs-CZ" sz="3500" dirty="0">
                <a:solidFill>
                  <a:srgbClr val="2426A9"/>
                </a:solidFill>
              </a:rPr>
              <a:t> </a:t>
            </a:r>
            <a:r>
              <a:rPr lang="en-US" altLang="cs-CZ" sz="3500" dirty="0">
                <a:solidFill>
                  <a:srgbClr val="FF0000"/>
                </a:solidFill>
              </a:rPr>
              <a:t>[</a:t>
            </a:r>
            <a:r>
              <a:rPr lang="en-US" altLang="cs-CZ" sz="3500" dirty="0">
                <a:solidFill>
                  <a:srgbClr val="2426A9"/>
                </a:solidFill>
              </a:rPr>
              <a:t>FIM0065</a:t>
            </a:r>
            <a:r>
              <a:rPr lang="en-US" altLang="cs-CZ" sz="3500" dirty="0">
                <a:solidFill>
                  <a:srgbClr val="FF0000"/>
                </a:solidFill>
              </a:rPr>
              <a:t>]</a:t>
            </a:r>
            <a:r>
              <a:rPr lang="en-US" altLang="cs-CZ" sz="3500" dirty="0">
                <a:solidFill>
                  <a:srgbClr val="000000"/>
                </a:solidFill>
              </a:rPr>
              <a:t>,</a:t>
            </a:r>
            <a:r>
              <a:rPr lang="en-US" altLang="cs-CZ" sz="3500" dirty="0">
                <a:solidFill>
                  <a:srgbClr val="2426A9"/>
                </a:solidFill>
              </a:rPr>
              <a:t> </a:t>
            </a:r>
            <a:r>
              <a:rPr lang="en-US" altLang="cs-CZ" sz="3500" dirty="0">
                <a:solidFill>
                  <a:srgbClr val="FF0000"/>
                </a:solidFill>
              </a:rPr>
              <a:t>[</a:t>
            </a:r>
            <a:r>
              <a:rPr lang="en-US" altLang="cs-CZ" sz="3500" dirty="0">
                <a:solidFill>
                  <a:srgbClr val="2426A9"/>
                </a:solidFill>
              </a:rPr>
              <a:t>FIM0058</a:t>
            </a:r>
            <a:r>
              <a:rPr lang="en-US" altLang="cs-CZ" sz="3500" dirty="0">
                <a:solidFill>
                  <a:srgbClr val="FF0000"/>
                </a:solidFill>
              </a:rPr>
              <a:t>]</a:t>
            </a:r>
            <a:r>
              <a:rPr lang="en-US" altLang="cs-CZ" sz="3500" dirty="0">
                <a:solidFill>
                  <a:srgbClr val="000000"/>
                </a:solidFill>
              </a:rPr>
              <a:t>,</a:t>
            </a:r>
            <a:r>
              <a:rPr lang="en-US" altLang="cs-CZ" sz="3500" dirty="0">
                <a:solidFill>
                  <a:srgbClr val="2426A9"/>
                </a:solidFill>
              </a:rPr>
              <a:t> REF_DATE</a:t>
            </a:r>
            <a:r>
              <a:rPr lang="en-US" altLang="cs-CZ" sz="3500" dirty="0">
                <a:solidFill>
                  <a:srgbClr val="000000"/>
                </a:solidFill>
              </a:rPr>
              <a:t>());</a:t>
            </a:r>
            <a:endParaRPr lang="cs-CZ" altLang="cs-CZ" sz="3500" dirty="0">
              <a:solidFill>
                <a:srgbClr val="000000"/>
              </a:solidFill>
            </a:endParaRPr>
          </a:p>
          <a:p>
            <a:pPr lvl="1"/>
            <a:r>
              <a:rPr lang="cs-CZ" altLang="cs-CZ" sz="3500" dirty="0">
                <a:solidFill>
                  <a:schemeClr val="bg1"/>
                </a:solidFill>
              </a:rPr>
              <a:t>Uživatelský tvar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FILTER_CHECK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en-US" altLang="cs-CZ" sz="3500" dirty="0">
                <a:solidFill>
                  <a:srgbClr val="2426A9"/>
                </a:solidFill>
              </a:rPr>
              <a:t>EXT_EXISTS_2</a:t>
            </a:r>
            <a:r>
              <a:rPr lang="en-US" altLang="cs-CZ" sz="3500" dirty="0">
                <a:solidFill>
                  <a:srgbClr val="000000"/>
                </a:solidFill>
              </a:rPr>
              <a:t>(</a:t>
            </a:r>
            <a:r>
              <a:rPr lang="en-US" altLang="cs-CZ" sz="3500" dirty="0">
                <a:solidFill>
                  <a:srgbClr val="2426A9"/>
                </a:solidFill>
              </a:rPr>
              <a:t>FIRDS_FININSTRUMENTS</a:t>
            </a:r>
            <a:r>
              <a:rPr lang="en-US" altLang="cs-CZ" sz="3500" dirty="0">
                <a:solidFill>
                  <a:srgbClr val="000000"/>
                </a:solidFill>
              </a:rPr>
              <a:t>,</a:t>
            </a:r>
            <a:r>
              <a:rPr lang="en-US" altLang="cs-CZ" sz="3500" dirty="0">
                <a:solidFill>
                  <a:srgbClr val="2426A9"/>
                </a:solidFill>
              </a:rPr>
              <a:t> TRAF10_11</a:t>
            </a:r>
            <a:r>
              <a:rPr lang="en-US" altLang="cs-CZ" sz="3500" dirty="0">
                <a:solidFill>
                  <a:srgbClr val="FF0000"/>
                </a:solidFill>
              </a:rPr>
              <a:t>[</a:t>
            </a:r>
            <a:r>
              <a:rPr lang="en-US" altLang="cs-CZ" sz="3500" dirty="0">
                <a:solidFill>
                  <a:srgbClr val="2426A9"/>
                </a:solidFill>
              </a:rPr>
              <a:t>1,33</a:t>
            </a:r>
            <a:r>
              <a:rPr lang="en-US" altLang="cs-CZ" sz="3500" dirty="0">
                <a:solidFill>
                  <a:srgbClr val="FF0000"/>
                </a:solidFill>
              </a:rPr>
              <a:t>]</a:t>
            </a:r>
            <a:r>
              <a:rPr lang="en-US" altLang="cs-CZ" sz="3500" dirty="0">
                <a:solidFill>
                  <a:srgbClr val="000000"/>
                </a:solidFill>
              </a:rPr>
              <a:t>, </a:t>
            </a:r>
            <a:r>
              <a:rPr lang="en-US" altLang="cs-CZ" sz="3500" dirty="0">
                <a:solidFill>
                  <a:srgbClr val="2426A9"/>
                </a:solidFill>
              </a:rPr>
              <a:t>TRAF10_11</a:t>
            </a:r>
            <a:r>
              <a:rPr lang="en-US" altLang="cs-CZ" sz="3500" dirty="0">
                <a:solidFill>
                  <a:srgbClr val="FF0000"/>
                </a:solidFill>
              </a:rPr>
              <a:t>[</a:t>
            </a:r>
            <a:r>
              <a:rPr lang="en-US" altLang="cs-CZ" sz="3500" dirty="0">
                <a:solidFill>
                  <a:srgbClr val="2426A9"/>
                </a:solidFill>
              </a:rPr>
              <a:t>1,26</a:t>
            </a:r>
            <a:r>
              <a:rPr lang="en-US" altLang="cs-CZ" sz="3500" dirty="0">
                <a:solidFill>
                  <a:srgbClr val="FF0000"/>
                </a:solidFill>
              </a:rPr>
              <a:t>]</a:t>
            </a:r>
            <a:r>
              <a:rPr lang="en-US" altLang="cs-CZ" sz="3500" dirty="0">
                <a:solidFill>
                  <a:srgbClr val="000000"/>
                </a:solidFill>
              </a:rPr>
              <a:t>,</a:t>
            </a:r>
            <a:r>
              <a:rPr lang="en-US" altLang="cs-CZ" sz="3500" dirty="0">
                <a:solidFill>
                  <a:srgbClr val="2426A9"/>
                </a:solidFill>
              </a:rPr>
              <a:t> REF_DATE</a:t>
            </a:r>
            <a:r>
              <a:rPr lang="en-US" altLang="cs-CZ" sz="3500" dirty="0">
                <a:solidFill>
                  <a:srgbClr val="000000"/>
                </a:solidFill>
              </a:rPr>
              <a:t>());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2BF9F1-E176-4508-AB8B-4612771D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C. Jazyk kontrol – funkce pro externí číselníky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04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35088" y="3586204"/>
            <a:ext cx="22507892" cy="8300995"/>
          </a:xfrm>
        </p:spPr>
        <p:txBody>
          <a:bodyPr>
            <a:normAutofit/>
          </a:bodyPr>
          <a:lstStyle/>
          <a:p>
            <a:pPr lvl="1"/>
            <a:r>
              <a:rPr lang="cs-CZ" altLang="cs-CZ" dirty="0"/>
              <a:t>EXT_RETURN(&lt;</a:t>
            </a:r>
            <a:r>
              <a:rPr lang="cs-CZ" altLang="cs-CZ" dirty="0" err="1"/>
              <a:t>ext.číselník</a:t>
            </a:r>
            <a:r>
              <a:rPr lang="cs-CZ" altLang="cs-CZ" dirty="0"/>
              <a:t>&gt;, &lt;parametr&gt;|&lt;údaj&gt;, &lt;atribut&gt;, &lt;</a:t>
            </a:r>
            <a:r>
              <a:rPr lang="cs-CZ" altLang="cs-CZ" dirty="0" err="1"/>
              <a:t>čas.bod</a:t>
            </a:r>
            <a:r>
              <a:rPr lang="cs-CZ" altLang="cs-CZ" dirty="0"/>
              <a:t>&gt;)</a:t>
            </a:r>
          </a:p>
          <a:p>
            <a:pPr lvl="1"/>
            <a:r>
              <a:rPr lang="cs-CZ" altLang="cs-CZ" sz="3500" dirty="0">
                <a:solidFill>
                  <a:schemeClr val="bg1"/>
                </a:solidFill>
              </a:rPr>
              <a:t>Sémantický tvar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WITH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P0556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NEWT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P0854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STRING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P9902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,</a:t>
            </a:r>
            <a:r>
              <a:rPr lang="cs-CZ" altLang="cs-CZ" sz="3600" dirty="0">
                <a:solidFill>
                  <a:srgbClr val="2426A9"/>
                </a:solidFill>
              </a:rPr>
              <a:t> T0024</a:t>
            </a:r>
            <a:r>
              <a:rPr lang="cs-CZ" altLang="cs-CZ" sz="3600" dirty="0">
                <a:solidFill>
                  <a:srgbClr val="FF0000"/>
                </a:solidFill>
              </a:rPr>
              <a:t>=</a:t>
            </a:r>
            <a:r>
              <a:rPr lang="cs-CZ" altLang="cs-CZ" sz="3600" dirty="0">
                <a:solidFill>
                  <a:srgbClr val="2426A9"/>
                </a:solidFill>
              </a:rPr>
              <a:t>NEWT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FILTER_CHECK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en-US" altLang="cs-CZ" sz="3600" dirty="0">
                <a:solidFill>
                  <a:srgbClr val="2426A9"/>
                </a:solidFill>
              </a:rPr>
              <a:t>EXT_RETURN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FIRDS_MICS, </a:t>
            </a:r>
            <a:r>
              <a:rPr lang="en-US" altLang="cs-CZ" sz="3600" dirty="0">
                <a:solidFill>
                  <a:srgbClr val="FF0000"/>
                </a:solidFill>
              </a:rPr>
              <a:t>[</a:t>
            </a:r>
            <a:r>
              <a:rPr lang="en-US" altLang="cs-CZ" sz="3600" dirty="0">
                <a:solidFill>
                  <a:srgbClr val="2426A9"/>
                </a:solidFill>
              </a:rPr>
              <a:t>FIM0058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P0854</a:t>
            </a:r>
            <a:r>
              <a:rPr lang="en-US" altLang="cs-CZ" sz="3600" dirty="0">
                <a:solidFill>
                  <a:srgbClr val="000000"/>
                </a:solidFill>
              </a:rPr>
              <a:t>=</a:t>
            </a:r>
            <a:r>
              <a:rPr lang="en-US" altLang="cs-CZ" sz="3600" dirty="0">
                <a:solidFill>
                  <a:srgbClr val="2426A9"/>
                </a:solidFill>
              </a:rPr>
              <a:t>STRING</a:t>
            </a:r>
            <a:r>
              <a:rPr lang="en-US" altLang="cs-CZ" sz="3600" dirty="0">
                <a:solidFill>
                  <a:srgbClr val="FF0000"/>
                </a:solidFill>
              </a:rPr>
              <a:t>]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CTGY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DATE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SUBSTR(</a:t>
            </a:r>
            <a:r>
              <a:rPr lang="en-US" altLang="cs-CZ" sz="3600" dirty="0">
                <a:solidFill>
                  <a:srgbClr val="FF0000"/>
                </a:solidFill>
              </a:rPr>
              <a:t>[</a:t>
            </a:r>
            <a:r>
              <a:rPr lang="en-US" altLang="cs-CZ" sz="3600" dirty="0">
                <a:solidFill>
                  <a:srgbClr val="2426A9"/>
                </a:solidFill>
              </a:rPr>
              <a:t>FIM0041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P0854</a:t>
            </a:r>
            <a:r>
              <a:rPr lang="en-US" altLang="cs-CZ" sz="3600" dirty="0">
                <a:solidFill>
                  <a:srgbClr val="FF0000"/>
                </a:solidFill>
              </a:rPr>
              <a:t>=</a:t>
            </a:r>
            <a:r>
              <a:rPr lang="en-US" altLang="cs-CZ" sz="3600" dirty="0">
                <a:solidFill>
                  <a:srgbClr val="2426A9"/>
                </a:solidFill>
              </a:rPr>
              <a:t>STRING</a:t>
            </a:r>
            <a:r>
              <a:rPr lang="en-US" altLang="cs-CZ" sz="3600" dirty="0">
                <a:solidFill>
                  <a:srgbClr val="FF0000"/>
                </a:solidFill>
              </a:rPr>
              <a:t>]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10</a:t>
            </a:r>
            <a:r>
              <a:rPr lang="en-US" altLang="cs-CZ" sz="3600" dirty="0">
                <a:solidFill>
                  <a:srgbClr val="000000"/>
                </a:solidFill>
              </a:rPr>
              <a:t>), "</a:t>
            </a:r>
            <a:r>
              <a:rPr lang="en-US" altLang="cs-CZ" sz="3600" dirty="0" err="1">
                <a:solidFill>
                  <a:srgbClr val="2426A9"/>
                </a:solidFill>
              </a:rPr>
              <a:t>yyyy</a:t>
            </a:r>
            <a:r>
              <a:rPr lang="en-US" altLang="cs-CZ" sz="3600" dirty="0">
                <a:solidFill>
                  <a:srgbClr val="FF0000"/>
                </a:solidFill>
              </a:rPr>
              <a:t>-</a:t>
            </a:r>
            <a:r>
              <a:rPr lang="en-US" altLang="cs-CZ" sz="3600" dirty="0">
                <a:solidFill>
                  <a:srgbClr val="2426A9"/>
                </a:solidFill>
              </a:rPr>
              <a:t>mm</a:t>
            </a:r>
            <a:r>
              <a:rPr lang="en-US" altLang="cs-CZ" sz="3600" dirty="0">
                <a:solidFill>
                  <a:srgbClr val="FF0000"/>
                </a:solidFill>
              </a:rPr>
              <a:t>-</a:t>
            </a:r>
            <a:r>
              <a:rPr lang="en-US" altLang="cs-CZ" sz="3600" dirty="0">
                <a:solidFill>
                  <a:srgbClr val="2426A9"/>
                </a:solidFill>
              </a:rPr>
              <a:t>dd</a:t>
            </a:r>
            <a:r>
              <a:rPr lang="en-US" altLang="cs-CZ" sz="3600" dirty="0">
                <a:solidFill>
                  <a:srgbClr val="000000"/>
                </a:solidFill>
              </a:rPr>
              <a:t>"))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FF0000"/>
                </a:solidFill>
              </a:rPr>
              <a:t>in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000000"/>
                </a:solidFill>
              </a:rPr>
              <a:t>{"</a:t>
            </a:r>
            <a:r>
              <a:rPr lang="en-US" altLang="cs-CZ" sz="3600" dirty="0">
                <a:solidFill>
                  <a:srgbClr val="2426A9"/>
                </a:solidFill>
              </a:rPr>
              <a:t>RMKT</a:t>
            </a:r>
            <a:r>
              <a:rPr lang="en-US" altLang="cs-CZ" sz="3600" dirty="0">
                <a:solidFill>
                  <a:srgbClr val="000000"/>
                </a:solidFill>
              </a:rPr>
              <a:t>", "</a:t>
            </a:r>
            <a:r>
              <a:rPr lang="en-US" altLang="cs-CZ" sz="3600" dirty="0">
                <a:solidFill>
                  <a:srgbClr val="2426A9"/>
                </a:solidFill>
              </a:rPr>
              <a:t>MLTF</a:t>
            </a:r>
            <a:r>
              <a:rPr lang="en-US" altLang="cs-CZ" sz="3600" dirty="0">
                <a:solidFill>
                  <a:srgbClr val="000000"/>
                </a:solidFill>
              </a:rPr>
              <a:t>", "</a:t>
            </a:r>
            <a:r>
              <a:rPr lang="en-US" altLang="cs-CZ" sz="3600" dirty="0">
                <a:solidFill>
                  <a:srgbClr val="2426A9"/>
                </a:solidFill>
              </a:rPr>
              <a:t>OTFS</a:t>
            </a:r>
            <a:r>
              <a:rPr lang="en-US" altLang="cs-CZ" sz="3600" dirty="0">
                <a:solidFill>
                  <a:srgbClr val="000000"/>
                </a:solidFill>
              </a:rPr>
              <a:t>"};</a:t>
            </a:r>
            <a:endParaRPr lang="cs-CZ" altLang="cs-CZ" sz="3600" dirty="0">
              <a:solidFill>
                <a:srgbClr val="000000"/>
              </a:solidFill>
            </a:endParaRPr>
          </a:p>
          <a:p>
            <a:pPr lvl="1"/>
            <a:r>
              <a:rPr lang="cs-CZ" altLang="cs-CZ" sz="3500" dirty="0">
                <a:solidFill>
                  <a:schemeClr val="bg1"/>
                </a:solidFill>
              </a:rPr>
              <a:t>Uživatelský tvar</a:t>
            </a:r>
          </a:p>
          <a:p>
            <a:pPr marL="914354" lvl="1" indent="0">
              <a:buNone/>
            </a:pPr>
            <a:r>
              <a:rPr lang="cs-CZ" altLang="cs-CZ" sz="3600" dirty="0">
                <a:solidFill>
                  <a:srgbClr val="FF0000"/>
                </a:solidFill>
              </a:rPr>
              <a:t>FILTER_CHECK</a:t>
            </a:r>
            <a:r>
              <a:rPr lang="cs-CZ" altLang="cs-CZ" sz="3600" dirty="0">
                <a:solidFill>
                  <a:srgbClr val="000000"/>
                </a:solidFill>
              </a:rPr>
              <a:t>(</a:t>
            </a:r>
            <a:r>
              <a:rPr lang="cs-CZ" altLang="cs-CZ" sz="3600" dirty="0">
                <a:solidFill>
                  <a:srgbClr val="2426A9"/>
                </a:solidFill>
              </a:rPr>
              <a:t>TRAF10_11</a:t>
            </a:r>
            <a:r>
              <a:rPr lang="cs-CZ" altLang="cs-CZ" sz="3600" dirty="0">
                <a:solidFill>
                  <a:srgbClr val="000000"/>
                </a:solidFill>
              </a:rPr>
              <a:t>)</a:t>
            </a:r>
          </a:p>
          <a:p>
            <a:pPr marL="914354" lvl="1" indent="0">
              <a:buNone/>
            </a:pPr>
            <a:r>
              <a:rPr lang="en-US" altLang="cs-CZ" sz="3600" dirty="0">
                <a:solidFill>
                  <a:srgbClr val="2426A9"/>
                </a:solidFill>
              </a:rPr>
              <a:t>EXT_RETURN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FIRDS_MICS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TRAF10_11</a:t>
            </a:r>
            <a:r>
              <a:rPr lang="en-US" altLang="cs-CZ" sz="3600" dirty="0">
                <a:solidFill>
                  <a:srgbClr val="FF0000"/>
                </a:solidFill>
              </a:rPr>
              <a:t>[</a:t>
            </a:r>
            <a:r>
              <a:rPr lang="en-US" altLang="cs-CZ" sz="3600" dirty="0">
                <a:solidFill>
                  <a:srgbClr val="2426A9"/>
                </a:solidFill>
              </a:rPr>
              <a:t>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26</a:t>
            </a:r>
            <a:r>
              <a:rPr lang="en-US" altLang="cs-CZ" sz="3600" dirty="0">
                <a:solidFill>
                  <a:srgbClr val="FF0000"/>
                </a:solidFill>
              </a:rPr>
              <a:t>]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CTGY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FF0000"/>
                </a:solidFill>
              </a:rPr>
              <a:t>DATE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SUBSTR</a:t>
            </a:r>
            <a:r>
              <a:rPr lang="en-US" altLang="cs-CZ" sz="3600" dirty="0">
                <a:solidFill>
                  <a:srgbClr val="000000"/>
                </a:solidFill>
              </a:rPr>
              <a:t>(</a:t>
            </a:r>
            <a:r>
              <a:rPr lang="en-US" altLang="cs-CZ" sz="3600" dirty="0">
                <a:solidFill>
                  <a:srgbClr val="2426A9"/>
                </a:solidFill>
              </a:rPr>
              <a:t>TRAF10_11</a:t>
            </a:r>
            <a:r>
              <a:rPr lang="en-US" altLang="cs-CZ" sz="3600" dirty="0">
                <a:solidFill>
                  <a:srgbClr val="FF0000"/>
                </a:solidFill>
              </a:rPr>
              <a:t>[</a:t>
            </a:r>
            <a:r>
              <a:rPr lang="en-US" altLang="cs-CZ" sz="3600" dirty="0">
                <a:solidFill>
                  <a:srgbClr val="2426A9"/>
                </a:solidFill>
              </a:rPr>
              <a:t>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9</a:t>
            </a:r>
            <a:r>
              <a:rPr lang="en-US" altLang="cs-CZ" sz="3600" dirty="0">
                <a:solidFill>
                  <a:srgbClr val="FF0000"/>
                </a:solidFill>
              </a:rPr>
              <a:t>]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1</a:t>
            </a:r>
            <a:r>
              <a:rPr lang="en-US" altLang="cs-CZ" sz="3600" dirty="0">
                <a:solidFill>
                  <a:srgbClr val="000000"/>
                </a:solidFill>
              </a:rPr>
              <a:t>,</a:t>
            </a:r>
            <a:r>
              <a:rPr lang="en-US" altLang="cs-CZ" sz="3600" dirty="0">
                <a:solidFill>
                  <a:srgbClr val="2426A9"/>
                </a:solidFill>
              </a:rPr>
              <a:t> 10</a:t>
            </a:r>
            <a:r>
              <a:rPr lang="en-US" altLang="cs-CZ" sz="3600" dirty="0">
                <a:solidFill>
                  <a:srgbClr val="000000"/>
                </a:solidFill>
              </a:rPr>
              <a:t>),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000000"/>
                </a:solidFill>
              </a:rPr>
              <a:t>"</a:t>
            </a:r>
            <a:r>
              <a:rPr lang="en-US" altLang="cs-CZ" sz="3600" dirty="0" err="1">
                <a:solidFill>
                  <a:srgbClr val="2426A9"/>
                </a:solidFill>
              </a:rPr>
              <a:t>yyyy</a:t>
            </a:r>
            <a:r>
              <a:rPr lang="en-US" altLang="cs-CZ" sz="3600" dirty="0">
                <a:solidFill>
                  <a:srgbClr val="FF0000"/>
                </a:solidFill>
              </a:rPr>
              <a:t>-</a:t>
            </a:r>
            <a:r>
              <a:rPr lang="en-US" altLang="cs-CZ" sz="3600" dirty="0">
                <a:solidFill>
                  <a:srgbClr val="2426A9"/>
                </a:solidFill>
              </a:rPr>
              <a:t>mm</a:t>
            </a:r>
            <a:r>
              <a:rPr lang="en-US" altLang="cs-CZ" sz="3600" dirty="0">
                <a:solidFill>
                  <a:srgbClr val="FF0000"/>
                </a:solidFill>
              </a:rPr>
              <a:t>-</a:t>
            </a:r>
            <a:r>
              <a:rPr lang="en-US" altLang="cs-CZ" sz="3600" dirty="0">
                <a:solidFill>
                  <a:srgbClr val="2426A9"/>
                </a:solidFill>
              </a:rPr>
              <a:t>dd</a:t>
            </a:r>
            <a:r>
              <a:rPr lang="en-US" altLang="cs-CZ" sz="3600" dirty="0">
                <a:solidFill>
                  <a:srgbClr val="000000"/>
                </a:solidFill>
              </a:rPr>
              <a:t>"))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FF0000"/>
                </a:solidFill>
              </a:rPr>
              <a:t>IN</a:t>
            </a:r>
            <a:r>
              <a:rPr lang="en-US" altLang="cs-CZ" sz="3600" dirty="0">
                <a:solidFill>
                  <a:srgbClr val="2426A9"/>
                </a:solidFill>
              </a:rPr>
              <a:t> </a:t>
            </a:r>
            <a:r>
              <a:rPr lang="en-US" altLang="cs-CZ" sz="3600" dirty="0">
                <a:solidFill>
                  <a:srgbClr val="000000"/>
                </a:solidFill>
              </a:rPr>
              <a:t>{"</a:t>
            </a:r>
            <a:r>
              <a:rPr lang="en-US" altLang="cs-CZ" sz="3600" dirty="0">
                <a:solidFill>
                  <a:srgbClr val="2426A9"/>
                </a:solidFill>
              </a:rPr>
              <a:t>RMKT</a:t>
            </a:r>
            <a:r>
              <a:rPr lang="en-US" altLang="cs-CZ" sz="3600" dirty="0">
                <a:solidFill>
                  <a:srgbClr val="000000"/>
                </a:solidFill>
              </a:rPr>
              <a:t>", "</a:t>
            </a:r>
            <a:r>
              <a:rPr lang="en-US" altLang="cs-CZ" sz="3600" dirty="0">
                <a:solidFill>
                  <a:srgbClr val="2426A9"/>
                </a:solidFill>
              </a:rPr>
              <a:t>MLTF</a:t>
            </a:r>
            <a:r>
              <a:rPr lang="en-US" altLang="cs-CZ" sz="3600" dirty="0">
                <a:solidFill>
                  <a:srgbClr val="000000"/>
                </a:solidFill>
              </a:rPr>
              <a:t>", "</a:t>
            </a:r>
            <a:r>
              <a:rPr lang="en-US" altLang="cs-CZ" sz="3600" dirty="0">
                <a:solidFill>
                  <a:srgbClr val="2426A9"/>
                </a:solidFill>
              </a:rPr>
              <a:t>OTFS</a:t>
            </a:r>
            <a:r>
              <a:rPr lang="en-US" altLang="cs-CZ" sz="3600" dirty="0">
                <a:solidFill>
                  <a:srgbClr val="000000"/>
                </a:solidFill>
              </a:rPr>
              <a:t>"};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222C962-A1C2-4113-AC94-2681C354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C. Jazyk kontrol – funkce pro externí číselníky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060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974987" y="1216141"/>
            <a:ext cx="18208863" cy="1846659"/>
          </a:xfrm>
        </p:spPr>
        <p:txBody>
          <a:bodyPr/>
          <a:lstStyle/>
          <a:p>
            <a:r>
              <a:rPr lang="cs-CZ" dirty="0"/>
              <a:t>2. Harmonogram přechodu VR MKT do SDAT</a:t>
            </a:r>
            <a:endParaRPr lang="cs-CZ" alt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4B0F07-9D44-4C3F-8FE2-255ADE384131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7"/>
          </p:nvPr>
        </p:nvGraphicFramePr>
        <p:xfrm>
          <a:off x="1325410" y="3409578"/>
          <a:ext cx="17813867" cy="8971180"/>
        </p:xfrm>
        <a:graphic>
          <a:graphicData uri="http://schemas.openxmlformats.org/drawingml/2006/table">
            <a:tbl>
              <a:tblPr firstRow="1" firstCol="1" bandRow="1"/>
              <a:tblGrid>
                <a:gridCol w="2574776">
                  <a:extLst>
                    <a:ext uri="{9D8B030D-6E8A-4147-A177-3AD203B41FA5}">
                      <a16:colId xmlns:a16="http://schemas.microsoft.com/office/drawing/2014/main" val="1851911771"/>
                    </a:ext>
                  </a:extLst>
                </a:gridCol>
                <a:gridCol w="5679809">
                  <a:extLst>
                    <a:ext uri="{9D8B030D-6E8A-4147-A177-3AD203B41FA5}">
                      <a16:colId xmlns:a16="http://schemas.microsoft.com/office/drawing/2014/main" val="855876478"/>
                    </a:ext>
                  </a:extLst>
                </a:gridCol>
                <a:gridCol w="9559282">
                  <a:extLst>
                    <a:ext uri="{9D8B030D-6E8A-4147-A177-3AD203B41FA5}">
                      <a16:colId xmlns:a16="http://schemas.microsoft.com/office/drawing/2014/main" val="482476195"/>
                    </a:ext>
                  </a:extLst>
                </a:gridCol>
              </a:tblGrid>
              <a:tr h="347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Termín 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Milník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Popis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80203"/>
                  </a:ext>
                </a:extLst>
              </a:tr>
              <a:tr h="854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29.11.2021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Publikace dokumentace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Technická specifikace pro transakční a číselníkové výkazy MKT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Doplněná dokumentace jazyka kontrol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213375"/>
                  </a:ext>
                </a:extLst>
              </a:tr>
              <a:tr h="854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Setkání se zástupci asociací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 technických detailů a plánu zavedení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Distančně, formou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webex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konference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644038"/>
                  </a:ext>
                </a:extLst>
              </a:tr>
              <a:tr h="1458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Uvolnění testovacího prostředí SDAT TEST pro testy – fáze0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 testům budou uvolněna metodika MKT20201101, z pohledu výskytů transakčních a číselníkových výkazů  v režimu produkčního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sběru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18287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 této fázi si lze ověřit zasílání souborů ve formátu ISO20022. Kontroly formální, formátové kontroly včetně kontroly na ISO20022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xml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schéma, JVK kontroly. </a:t>
                      </a:r>
                    </a:p>
                    <a:p>
                      <a:pPr marL="342900" lvl="0" indent="-342900" algn="l" defTabSz="18287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Žádáme netestovat maximální objemy.</a:t>
                      </a:r>
                    </a:p>
                    <a:p>
                      <a:pPr marL="342900" lvl="0" indent="-342900" algn="l" defTabSz="1828709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Testovací prostředí neobsahuje data vykázaná do </a:t>
                      </a:r>
                      <a:r>
                        <a:rPr lang="cs-CZ" sz="20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MtS</a:t>
                      </a: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18091"/>
                  </a:ext>
                </a:extLst>
              </a:tr>
              <a:tr h="854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Uvolnění testovacího prostředí SDAT TEST pro testy – fáze1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Režim volného testování, včetně MVK. Testovací prostředí neobsahuje data vykázaná do 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MtS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66689"/>
                  </a:ext>
                </a:extLst>
              </a:tr>
              <a:tr h="69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23.3.2022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Ukončení testů - příprava SDAT TEST pro fázi 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Vyčištění SDAT TEST po fázi 0 a fázi 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Migrace dat ze systému MtS do SDAT TEST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35402"/>
                  </a:ext>
                </a:extLst>
              </a:tr>
              <a:tr h="648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Uvolnění testovacího prostředí pro fázi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Před zahájením druhé fáze budou do testovacího prostředí SDAT migrována produkční data za všechna předchozí období (celá historie).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313200"/>
                  </a:ext>
                </a:extLst>
              </a:tr>
              <a:tr h="1043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13.5.2022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Publikace informací pro vykazující osoby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Informace týkající se přechodu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Termíny přechodové fáze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Omezení a pokyny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434095"/>
                  </a:ext>
                </a:extLst>
              </a:tr>
              <a:tr h="1391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28.5.2022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Příprava SDAT PROD pro zahájení vykazování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Finální migrace dat z 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MtS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MKT.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Referenční test ČNB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Nastavení příjmu dat MKT v SDAT.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Zamezení příjmu dat MKT v </a:t>
                      </a:r>
                      <a:r>
                        <a:rPr lang="cs-CZ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12334"/>
                  </a:ext>
                </a:extLst>
              </a:tr>
              <a:tr h="347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30.5.2022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Zahájení vykazování do SDAT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771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9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D. Vlastnosti kontrol výkazů MKT v SDAT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289551" y="3538078"/>
            <a:ext cx="22260259" cy="9001060"/>
          </a:xfrm>
        </p:spPr>
        <p:txBody>
          <a:bodyPr/>
          <a:lstStyle/>
          <a:p>
            <a:pPr lvl="1"/>
            <a:r>
              <a:rPr lang="cs-CZ" altLang="cs-CZ" dirty="0"/>
              <a:t>Úprava kódů kontrol pro TRAFIM10 a TRAFIM20</a:t>
            </a:r>
          </a:p>
          <a:p>
            <a:pPr lvl="2"/>
            <a:r>
              <a:rPr lang="cs-CZ" altLang="cs-CZ" dirty="0"/>
              <a:t>70   -&gt; CON-070</a:t>
            </a:r>
          </a:p>
          <a:p>
            <a:pPr lvl="2"/>
            <a:r>
              <a:rPr lang="cs-CZ" altLang="cs-CZ" dirty="0"/>
              <a:t>411 -&gt; CON-411</a:t>
            </a:r>
          </a:p>
          <a:p>
            <a:pPr lvl="1"/>
            <a:r>
              <a:rPr lang="cs-CZ" altLang="cs-CZ" dirty="0"/>
              <a:t>Změna závažnosti kontrol</a:t>
            </a:r>
          </a:p>
          <a:p>
            <a:pPr lvl="2"/>
            <a:r>
              <a:rPr lang="cs-CZ" altLang="cs-CZ" dirty="0"/>
              <a:t>Prověřit -&gt; Závažná/Varování</a:t>
            </a:r>
          </a:p>
          <a:p>
            <a:pPr lvl="1"/>
            <a:r>
              <a:rPr lang="cs-CZ" altLang="cs-CZ" dirty="0"/>
              <a:t>Nový atribut kontrol VYSLEDEK_CHYBA pro TRAFIM10 a TRAFIM20</a:t>
            </a:r>
          </a:p>
          <a:p>
            <a:pPr lvl="2"/>
            <a:r>
              <a:rPr lang="cs-CZ" altLang="cs-CZ" dirty="0"/>
              <a:t>PDNG/RJCT</a:t>
            </a:r>
          </a:p>
          <a:p>
            <a:pPr lvl="1"/>
            <a:r>
              <a:rPr lang="cs-CZ" altLang="cs-CZ" dirty="0"/>
              <a:t>Nově naplněný atribut Opakování = FIRDS pro výkaz TRAFIM10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7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D. Vlastnosti kontrol výkazů MKT v SDAT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289553" y="3602247"/>
            <a:ext cx="22379097" cy="6543590"/>
          </a:xfrm>
        </p:spPr>
        <p:txBody>
          <a:bodyPr/>
          <a:lstStyle/>
          <a:p>
            <a:pPr lvl="1"/>
            <a:r>
              <a:rPr lang="cs-CZ" altLang="cs-CZ" dirty="0"/>
              <a:t>Rozdělení kontrol např. pro výkazy TRAFIM30, REFFIM10 a PERFIM30</a:t>
            </a:r>
          </a:p>
          <a:p>
            <a:pPr lvl="2"/>
            <a:r>
              <a:rPr lang="cs-CZ" altLang="cs-CZ" dirty="0"/>
              <a:t>Původní TRAFIM30:102 nově deaktivovaná</a:t>
            </a:r>
          </a:p>
          <a:p>
            <a:pPr lvl="2"/>
            <a:r>
              <a:rPr lang="cs-CZ" altLang="cs-CZ" dirty="0"/>
              <a:t>TRAFIM30:102 -&gt; TRAFIM30:102_1, TRAFIM30:102_2, TRAFIM30:102_3</a:t>
            </a:r>
          </a:p>
          <a:p>
            <a:pPr lvl="2"/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D. Vlastnosti kontrol výkazů MKT v SDAT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335088" y="3373647"/>
            <a:ext cx="22379097" cy="8985018"/>
          </a:xfrm>
        </p:spPr>
        <p:txBody>
          <a:bodyPr/>
          <a:lstStyle/>
          <a:p>
            <a:pPr marL="914354" lvl="1" indent="0">
              <a:buNone/>
            </a:pPr>
            <a:r>
              <a:rPr lang="cs-CZ" altLang="cs-CZ" dirty="0"/>
              <a:t>Rozdělení kontrol pro výkazy TRAFIM10 a TRAFIM20 do Skupin kontrol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42</a:t>
            </a:fld>
            <a:endParaRPr lang="cs-CZ"/>
          </a:p>
        </p:txBody>
      </p:sp>
      <p:pic>
        <p:nvPicPr>
          <p:cNvPr id="10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5B617416-ED51-4B59-B00C-ACE0E0C7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97" y="4941364"/>
            <a:ext cx="17958751" cy="7132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8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E. Skupiny a kontroly MVK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897EE9B-8DD3-43F3-A4C2-CF0A6C13396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5"/>
            <a:ext cx="14988113" cy="6543590"/>
          </a:xfrm>
        </p:spPr>
        <p:txBody>
          <a:bodyPr/>
          <a:lstStyle/>
          <a:p>
            <a:pPr lvl="1"/>
            <a:r>
              <a:rPr lang="cs-CZ" altLang="cs-CZ" dirty="0"/>
              <a:t>Zde je možné umístit seznam položek</a:t>
            </a:r>
            <a:endParaRPr lang="en-US" altLang="cs-CZ" dirty="0"/>
          </a:p>
          <a:p>
            <a:pPr lvl="2"/>
            <a:r>
              <a:rPr lang="cs-CZ" altLang="cs-CZ" dirty="0"/>
              <a:t>Jednotlivé položky mohou být zde</a:t>
            </a:r>
            <a:endParaRPr lang="en-US" altLang="cs-CZ" dirty="0"/>
          </a:p>
          <a:p>
            <a:pPr lvl="3"/>
            <a:r>
              <a:rPr lang="cs-CZ" altLang="cs-CZ" dirty="0"/>
              <a:t>Místo pro lepší členění informací v odstavcích</a:t>
            </a:r>
            <a:endParaRPr lang="en-US" altLang="cs-CZ" dirty="0"/>
          </a:p>
          <a:p>
            <a:pPr lvl="4"/>
            <a:r>
              <a:rPr lang="cs-CZ" altLang="cs-CZ" dirty="0"/>
              <a:t>Nejmenší položka kategorie</a:t>
            </a:r>
            <a:endParaRPr lang="en-US" altLang="cs-CZ" dirty="0"/>
          </a:p>
          <a:p>
            <a:pPr lvl="4"/>
            <a:r>
              <a:rPr lang="cs-CZ" altLang="cs-CZ" dirty="0"/>
              <a:t>Nejmenší položka kategorie</a:t>
            </a:r>
            <a:endParaRPr lang="en-US" altLang="cs-CZ" dirty="0"/>
          </a:p>
          <a:p>
            <a:pPr lvl="4"/>
            <a:r>
              <a:rPr lang="cs-CZ" altLang="cs-CZ" dirty="0"/>
              <a:t>Nejmenší položka kategorie</a:t>
            </a:r>
            <a:endParaRPr lang="en-US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8B49B4-0CCC-4016-8B36-C46E4103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77" y="3212933"/>
            <a:ext cx="20017058" cy="77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142971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5 E. MVK kontrola</a:t>
            </a:r>
            <a:br>
              <a:rPr lang="cs-CZ" altLang="cs-CZ" dirty="0"/>
            </a:b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B84782-3954-49D2-8F80-5561EF94D41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84368" y="3746625"/>
            <a:ext cx="22425860" cy="654359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altLang="cs-CZ" dirty="0"/>
              <a:t>MVK kontrola mezi transakčními výkazy TRAFIM10 a TRAFIM11</a:t>
            </a:r>
          </a:p>
          <a:p>
            <a:pPr lvl="1"/>
            <a:r>
              <a:rPr lang="cs-CZ" altLang="cs-CZ" sz="3200" dirty="0">
                <a:solidFill>
                  <a:schemeClr val="bg1"/>
                </a:solidFill>
              </a:rPr>
              <a:t>Sémantický tvar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JOIN_EXISTS</a:t>
            </a:r>
            <a:r>
              <a:rPr lang="cs-CZ" altLang="cs-CZ" sz="3200" dirty="0">
                <a:solidFill>
                  <a:srgbClr val="000000"/>
                </a:solidFill>
              </a:rPr>
              <a:t>(</a:t>
            </a:r>
            <a:r>
              <a:rPr lang="cs-CZ" altLang="cs-CZ" sz="3200" dirty="0">
                <a:solidFill>
                  <a:srgbClr val="FF0000"/>
                </a:solidFill>
              </a:rPr>
              <a:t>FILTER</a:t>
            </a:r>
            <a:r>
              <a:rPr lang="cs-CZ" altLang="cs-CZ" sz="3200" dirty="0">
                <a:solidFill>
                  <a:srgbClr val="000000"/>
                </a:solidFill>
              </a:rPr>
              <a:t>(</a:t>
            </a:r>
            <a:r>
              <a:rPr lang="cs-CZ" altLang="cs-CZ" sz="3200" dirty="0">
                <a:solidFill>
                  <a:srgbClr val="2426A9"/>
                </a:solidFill>
              </a:rPr>
              <a:t>TRAF11_11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  <a:r>
              <a:rPr lang="cs-CZ" altLang="cs-CZ" sz="3200" dirty="0">
                <a:solidFill>
                  <a:srgbClr val="2426A9"/>
                </a:solidFill>
              </a:rPr>
              <a:t> TRAFIM11</a:t>
            </a:r>
            <a:r>
              <a:rPr lang="cs-CZ" altLang="cs-CZ" sz="3200" dirty="0">
                <a:solidFill>
                  <a:srgbClr val="FF0000"/>
                </a:solidFill>
              </a:rPr>
              <a:t>[</a:t>
            </a:r>
            <a:r>
              <a:rPr lang="cs-CZ" altLang="cs-CZ" sz="3200" dirty="0">
                <a:solidFill>
                  <a:srgbClr val="2426A9"/>
                </a:solidFill>
              </a:rPr>
              <a:t>FIM0156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  <a:r>
              <a:rPr lang="cs-CZ" altLang="cs-CZ" sz="3200" dirty="0">
                <a:solidFill>
                  <a:srgbClr val="2426A9"/>
                </a:solidFill>
              </a:rPr>
              <a:t> P0556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NEWT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  <a:r>
              <a:rPr lang="cs-CZ" altLang="cs-CZ" sz="3200" dirty="0">
                <a:solidFill>
                  <a:srgbClr val="2426A9"/>
                </a:solidFill>
              </a:rPr>
              <a:t> P0854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BOOLEAN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  <a:r>
              <a:rPr lang="cs-CZ" altLang="cs-CZ" sz="3200" dirty="0">
                <a:solidFill>
                  <a:srgbClr val="2426A9"/>
                </a:solidFill>
              </a:rPr>
              <a:t> P9902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TRAF11_11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  <a:r>
              <a:rPr lang="cs-CZ" altLang="cs-CZ" sz="3200" dirty="0">
                <a:solidFill>
                  <a:srgbClr val="2426A9"/>
                </a:solidFill>
              </a:rPr>
              <a:t> T0024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NEWT</a:t>
            </a:r>
            <a:r>
              <a:rPr lang="cs-CZ" altLang="cs-CZ" sz="3200" dirty="0">
                <a:solidFill>
                  <a:srgbClr val="FF0000"/>
                </a:solidFill>
              </a:rPr>
              <a:t>] = </a:t>
            </a:r>
            <a:r>
              <a:rPr lang="cs-CZ" altLang="cs-CZ" sz="3200" dirty="0">
                <a:solidFill>
                  <a:srgbClr val="2426A9"/>
                </a:solidFill>
              </a:rPr>
              <a:t>"</a:t>
            </a:r>
            <a:r>
              <a:rPr lang="cs-CZ" altLang="cs-CZ" sz="3200" dirty="0" err="1">
                <a:solidFill>
                  <a:srgbClr val="2426A9"/>
                </a:solidFill>
              </a:rPr>
              <a:t>true</a:t>
            </a:r>
            <a:r>
              <a:rPr lang="cs-CZ" altLang="cs-CZ" sz="3200" dirty="0">
                <a:solidFill>
                  <a:srgbClr val="2426A9"/>
                </a:solidFill>
              </a:rPr>
              <a:t>"</a:t>
            </a:r>
            <a:r>
              <a:rPr lang="cs-CZ" altLang="cs-CZ" sz="3200" dirty="0">
                <a:solidFill>
                  <a:srgbClr val="000000"/>
                </a:solidFill>
              </a:rPr>
              <a:t>),</a:t>
            </a:r>
            <a:r>
              <a:rPr lang="cs-CZ" altLang="cs-CZ" sz="3200" dirty="0">
                <a:solidFill>
                  <a:srgbClr val="2426A9"/>
                </a:solidFill>
              </a:rPr>
              <a:t> 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		         TRAF10_11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                         </a:t>
            </a:r>
            <a:r>
              <a:rPr lang="cs-CZ" altLang="cs-CZ" sz="3200" dirty="0">
                <a:solidFill>
                  <a:srgbClr val="FF0000"/>
                </a:solidFill>
              </a:rPr>
              <a:t>AND</a:t>
            </a:r>
            <a:r>
              <a:rPr lang="cs-CZ" altLang="cs-CZ" sz="3200" dirty="0">
                <a:solidFill>
                  <a:srgbClr val="000000"/>
                </a:solidFill>
              </a:rPr>
              <a:t>(</a:t>
            </a:r>
            <a:r>
              <a:rPr lang="cs-CZ" altLang="cs-CZ" sz="3200" dirty="0">
                <a:solidFill>
                  <a:srgbClr val="2426A9"/>
                </a:solidFill>
              </a:rPr>
              <a:t>X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R0011 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 Y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R0011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                                  X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R0012 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 Y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R0012</a:t>
            </a:r>
            <a:r>
              <a:rPr lang="cs-CZ" altLang="cs-CZ" sz="3200" dirty="0">
                <a:solidFill>
                  <a:srgbClr val="000000"/>
                </a:solidFill>
              </a:rPr>
              <a:t>));</a:t>
            </a:r>
          </a:p>
          <a:p>
            <a:pPr marL="914354" lvl="1" indent="0">
              <a:buNone/>
            </a:pPr>
            <a:endParaRPr lang="cs-CZ" altLang="cs-CZ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cs-CZ" altLang="cs-CZ" sz="3200" dirty="0">
                <a:solidFill>
                  <a:schemeClr val="bg1"/>
                </a:solidFill>
              </a:rPr>
              <a:t>Uživatelský tvar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JOIN_EXISTS</a:t>
            </a:r>
            <a:r>
              <a:rPr lang="cs-CZ" altLang="cs-CZ" sz="3200" dirty="0">
                <a:solidFill>
                  <a:srgbClr val="000000"/>
                </a:solidFill>
              </a:rPr>
              <a:t>(</a:t>
            </a:r>
            <a:r>
              <a:rPr lang="cs-CZ" altLang="cs-CZ" sz="3200" dirty="0">
                <a:solidFill>
                  <a:srgbClr val="FF0000"/>
                </a:solidFill>
              </a:rPr>
              <a:t>FILTER</a:t>
            </a:r>
            <a:r>
              <a:rPr lang="cs-CZ" altLang="cs-CZ" sz="3200" dirty="0">
                <a:solidFill>
                  <a:srgbClr val="2426A9"/>
                </a:solidFill>
              </a:rPr>
              <a:t>(TRAF11_11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  <a:r>
              <a:rPr lang="cs-CZ" altLang="cs-CZ" sz="3200" dirty="0">
                <a:solidFill>
                  <a:srgbClr val="2426A9"/>
                </a:solidFill>
              </a:rPr>
              <a:t> TRAFIM11:TRAF11_11</a:t>
            </a:r>
            <a:r>
              <a:rPr lang="cs-CZ" altLang="cs-CZ" sz="3200" dirty="0">
                <a:solidFill>
                  <a:srgbClr val="FF0000"/>
                </a:solidFill>
              </a:rPr>
              <a:t>[</a:t>
            </a:r>
            <a:r>
              <a:rPr lang="cs-CZ" altLang="cs-CZ" sz="3200" dirty="0">
                <a:solidFill>
                  <a:srgbClr val="2426A9"/>
                </a:solidFill>
              </a:rPr>
              <a:t>1,24</a:t>
            </a:r>
            <a:r>
              <a:rPr lang="cs-CZ" altLang="cs-CZ" sz="3200" dirty="0">
                <a:solidFill>
                  <a:srgbClr val="FF0000"/>
                </a:solidFill>
              </a:rPr>
              <a:t>]</a:t>
            </a:r>
            <a:r>
              <a:rPr lang="cs-CZ" altLang="cs-CZ" sz="3200" dirty="0">
                <a:solidFill>
                  <a:srgbClr val="2426A9"/>
                </a:solidFill>
              </a:rPr>
              <a:t> 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 </a:t>
            </a:r>
            <a:r>
              <a:rPr lang="cs-CZ" altLang="cs-CZ" sz="3200" dirty="0">
                <a:solidFill>
                  <a:srgbClr val="000000"/>
                </a:solidFill>
              </a:rPr>
              <a:t>"</a:t>
            </a:r>
            <a:r>
              <a:rPr lang="cs-CZ" altLang="cs-CZ" sz="3200" dirty="0" err="1">
                <a:solidFill>
                  <a:srgbClr val="2426A9"/>
                </a:solidFill>
              </a:rPr>
              <a:t>true</a:t>
            </a:r>
            <a:r>
              <a:rPr lang="cs-CZ" altLang="cs-CZ" sz="3200" dirty="0">
                <a:solidFill>
                  <a:srgbClr val="000000"/>
                </a:solidFill>
              </a:rPr>
              <a:t>"),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                                      TRAF10_11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                        </a:t>
            </a:r>
            <a:r>
              <a:rPr lang="cs-CZ" altLang="cs-CZ" sz="3200" dirty="0">
                <a:solidFill>
                  <a:srgbClr val="FF0000"/>
                </a:solidFill>
              </a:rPr>
              <a:t>AND</a:t>
            </a:r>
            <a:r>
              <a:rPr lang="cs-CZ" altLang="cs-CZ" sz="3200" dirty="0">
                <a:solidFill>
                  <a:srgbClr val="000000"/>
                </a:solidFill>
              </a:rPr>
              <a:t>(</a:t>
            </a:r>
            <a:r>
              <a:rPr lang="cs-CZ" altLang="cs-CZ" sz="3200" dirty="0">
                <a:solidFill>
                  <a:srgbClr val="2426A9"/>
                </a:solidFill>
              </a:rPr>
              <a:t>X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2 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 Y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2</a:t>
            </a:r>
            <a:r>
              <a:rPr lang="cs-CZ" altLang="cs-CZ" sz="3200" dirty="0">
                <a:solidFill>
                  <a:srgbClr val="000000"/>
                </a:solidFill>
              </a:rPr>
              <a:t>,</a:t>
            </a:r>
          </a:p>
          <a:p>
            <a:pPr marL="914354" lvl="1" indent="0">
              <a:buNone/>
            </a:pPr>
            <a:r>
              <a:rPr lang="cs-CZ" altLang="cs-CZ" sz="3200" dirty="0">
                <a:solidFill>
                  <a:srgbClr val="2426A9"/>
                </a:solidFill>
              </a:rPr>
              <a:t>                                 X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3 </a:t>
            </a:r>
            <a:r>
              <a:rPr lang="cs-CZ" altLang="cs-CZ" sz="3200" dirty="0">
                <a:solidFill>
                  <a:srgbClr val="FF0000"/>
                </a:solidFill>
              </a:rPr>
              <a:t>=</a:t>
            </a:r>
            <a:r>
              <a:rPr lang="cs-CZ" altLang="cs-CZ" sz="3200" dirty="0">
                <a:solidFill>
                  <a:srgbClr val="2426A9"/>
                </a:solidFill>
              </a:rPr>
              <a:t> Y</a:t>
            </a:r>
            <a:r>
              <a:rPr lang="cs-CZ" altLang="cs-CZ" sz="3200" dirty="0">
                <a:solidFill>
                  <a:srgbClr val="FF0000"/>
                </a:solidFill>
              </a:rPr>
              <a:t>-&gt;</a:t>
            </a:r>
            <a:r>
              <a:rPr lang="cs-CZ" altLang="cs-CZ" sz="3200" dirty="0">
                <a:solidFill>
                  <a:srgbClr val="2426A9"/>
                </a:solidFill>
              </a:rPr>
              <a:t>3</a:t>
            </a:r>
            <a:r>
              <a:rPr lang="cs-CZ" altLang="cs-CZ" sz="3200" dirty="0">
                <a:solidFill>
                  <a:srgbClr val="000000"/>
                </a:solidFill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149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6. Webové služby – změny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365125" y="3586205"/>
            <a:ext cx="14988113" cy="6543590"/>
          </a:xfrm>
        </p:spPr>
        <p:txBody>
          <a:bodyPr/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 err="1"/>
              <a:t>CtiVykaz</a:t>
            </a: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 err="1"/>
              <a:t>CtuUdajeOsoby</a:t>
            </a: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 err="1"/>
              <a:t>CtiVykazovaciPovinnost</a:t>
            </a: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 err="1"/>
              <a:t>ZaslaniVstupniZpravy</a:t>
            </a: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 err="1"/>
              <a:t>CtiStavVykazovani</a:t>
            </a: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 err="1"/>
              <a:t>CtiStavZpracovani</a:t>
            </a: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7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A. Webová služba </a:t>
            </a:r>
            <a:r>
              <a:rPr lang="cs-CZ" altLang="cs-CZ" dirty="0" err="1"/>
              <a:t>CtiVykaz</a:t>
            </a:r>
            <a:r>
              <a:rPr lang="cs-CZ" altLang="cs-CZ" dirty="0"/>
              <a:t> - doplnění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839499-0F28-468B-907C-5072DF1897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35088" y="3272279"/>
            <a:ext cx="14988113" cy="7171442"/>
          </a:xfrm>
        </p:spPr>
        <p:txBody>
          <a:bodyPr/>
          <a:lstStyle/>
          <a:p>
            <a:pPr lvl="1"/>
            <a:r>
              <a:rPr lang="cs-CZ" altLang="cs-CZ" dirty="0"/>
              <a:t>Výkaz - “</a:t>
            </a:r>
            <a:r>
              <a:rPr lang="cs-CZ" altLang="cs-CZ" dirty="0" err="1"/>
              <a:t>VykazType</a:t>
            </a:r>
            <a:r>
              <a:rPr lang="cs-CZ" altLang="cs-CZ" dirty="0"/>
              <a:t>“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TypVykazu</a:t>
            </a:r>
            <a:r>
              <a:rPr lang="cs-CZ" altLang="cs-CZ" dirty="0"/>
              <a:t>&gt;</a:t>
            </a:r>
          </a:p>
          <a:p>
            <a:pPr lvl="1"/>
            <a:r>
              <a:rPr lang="cs-CZ" altLang="cs-CZ" dirty="0"/>
              <a:t>Kontrola – “</a:t>
            </a:r>
            <a:r>
              <a:rPr lang="cs-CZ" altLang="cs-CZ" dirty="0" err="1"/>
              <a:t>KontrolaType</a:t>
            </a:r>
            <a:r>
              <a:rPr lang="cs-CZ" altLang="cs-CZ" dirty="0"/>
              <a:t>“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SkupinaKontrolKod</a:t>
            </a:r>
            <a:r>
              <a:rPr lang="cs-CZ" altLang="cs-CZ" dirty="0"/>
              <a:t>&gt;</a:t>
            </a:r>
          </a:p>
          <a:p>
            <a:pPr lvl="2"/>
            <a:r>
              <a:rPr lang="cs-CZ" altLang="cs-CZ" dirty="0"/>
              <a:t>nový element &lt;Opakovat&gt;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VysledekChyba</a:t>
            </a:r>
            <a:r>
              <a:rPr lang="cs-CZ" altLang="cs-CZ" dirty="0"/>
              <a:t>&gt;</a:t>
            </a:r>
          </a:p>
          <a:p>
            <a:pPr lvl="1"/>
            <a:r>
              <a:rPr lang="cs-CZ" altLang="cs-CZ" dirty="0"/>
              <a:t>Výkaz skupiny MVK – “</a:t>
            </a:r>
            <a:r>
              <a:rPr lang="cs-CZ" altLang="cs-CZ" dirty="0" err="1"/>
              <a:t>ClenMvkType</a:t>
            </a:r>
            <a:r>
              <a:rPr lang="cs-CZ" altLang="cs-CZ" dirty="0"/>
              <a:t>“</a:t>
            </a:r>
          </a:p>
          <a:p>
            <a:pPr lvl="2"/>
            <a:r>
              <a:rPr lang="cs-CZ" altLang="cs-CZ" dirty="0"/>
              <a:t>element &lt;</a:t>
            </a:r>
            <a:r>
              <a:rPr lang="cs-CZ" altLang="cs-CZ" dirty="0" err="1"/>
              <a:t>Obdobi</a:t>
            </a:r>
            <a:r>
              <a:rPr lang="cs-CZ" altLang="cs-CZ" dirty="0"/>
              <a:t>&gt; - změna na nepovinný</a:t>
            </a:r>
          </a:p>
          <a:p>
            <a:pPr lvl="1"/>
            <a:endParaRPr lang="cs-CZ" altLang="cs-CZ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5113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A. Webová služba </a:t>
            </a:r>
            <a:r>
              <a:rPr lang="cs-CZ" altLang="cs-CZ" dirty="0" err="1"/>
              <a:t>CtiVykaz</a:t>
            </a:r>
            <a:r>
              <a:rPr lang="cs-CZ" altLang="cs-CZ" dirty="0"/>
              <a:t> – “</a:t>
            </a:r>
            <a:r>
              <a:rPr lang="cs-CZ" altLang="cs-CZ" dirty="0" err="1"/>
              <a:t>VykazType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62E42-957E-464D-A858-9F552D2B6AA4}"/>
              </a:ext>
            </a:extLst>
          </p:cNvPr>
          <p:cNvSpPr txBox="1"/>
          <p:nvPr/>
        </p:nvSpPr>
        <p:spPr>
          <a:xfrm>
            <a:off x="1335088" y="3537326"/>
            <a:ext cx="20359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VykazType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xs:group</a:t>
            </a:r>
            <a:r>
              <a:rPr lang="cs-CZ" sz="2800" dirty="0"/>
              <a:t> </a:t>
            </a:r>
            <a:r>
              <a:rPr lang="cs-CZ" sz="2800" dirty="0" err="1"/>
              <a:t>ref</a:t>
            </a:r>
            <a:r>
              <a:rPr lang="cs-CZ" sz="2800" dirty="0"/>
              <a:t>="</a:t>
            </a:r>
            <a:r>
              <a:rPr lang="cs-CZ" sz="2800" dirty="0" err="1"/>
              <a:t>AtributyObjektu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="Garant" type="dt:DT_TEXT50"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ZpusobPodepsani</a:t>
            </a:r>
            <a:r>
              <a:rPr lang="cs-CZ" sz="2800" dirty="0"/>
              <a:t>" type="</a:t>
            </a:r>
            <a:r>
              <a:rPr lang="cs-CZ" sz="2800" dirty="0" err="1"/>
              <a:t>com:ZpusobPodepsani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="Blok" type="</a:t>
            </a:r>
            <a:r>
              <a:rPr lang="cs-CZ" sz="2800" dirty="0" err="1"/>
              <a:t>BlokType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StrukturaVykazu</a:t>
            </a:r>
            <a:r>
              <a:rPr lang="cs-CZ" sz="2800" dirty="0"/>
              <a:t>" type="</a:t>
            </a:r>
            <a:r>
              <a:rPr lang="cs-CZ" sz="2800" dirty="0" err="1"/>
              <a:t>dt:DT_BLOB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KontrolyVykazu</a:t>
            </a:r>
            <a:r>
              <a:rPr lang="cs-CZ" sz="2800" dirty="0"/>
              <a:t>" type="</a:t>
            </a:r>
            <a:r>
              <a:rPr lang="cs-CZ" sz="2800" dirty="0" err="1"/>
              <a:t>KontrolySeznamType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TypVykazu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com:TypVykazu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="1"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227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A. Webová služba </a:t>
            </a:r>
            <a:r>
              <a:rPr lang="cs-CZ" altLang="cs-CZ" dirty="0" err="1"/>
              <a:t>CtiVykaz</a:t>
            </a:r>
            <a:r>
              <a:rPr lang="cs-CZ" altLang="cs-CZ" dirty="0"/>
              <a:t> – “</a:t>
            </a:r>
            <a:r>
              <a:rPr lang="cs-CZ" altLang="cs-CZ" dirty="0" err="1"/>
              <a:t>TypVykazu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62E42-957E-464D-A858-9F552D2B6AA4}"/>
              </a:ext>
            </a:extLst>
          </p:cNvPr>
          <p:cNvSpPr txBox="1"/>
          <p:nvPr/>
        </p:nvSpPr>
        <p:spPr>
          <a:xfrm>
            <a:off x="1209582" y="3393891"/>
            <a:ext cx="203595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xs:simpleType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TypVykazu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xs:restriction</a:t>
            </a:r>
            <a:r>
              <a:rPr lang="cs-CZ" sz="2800" dirty="0"/>
              <a:t> base="</a:t>
            </a:r>
            <a:r>
              <a:rPr lang="cs-CZ" sz="2800" dirty="0" err="1"/>
              <a:t>xs:string</a:t>
            </a:r>
            <a:r>
              <a:rPr lang="cs-CZ" sz="2800" dirty="0"/>
              <a:t>"&gt;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xs:enumeration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value</a:t>
            </a:r>
            <a:r>
              <a:rPr lang="cs-CZ" sz="2800" b="1" dirty="0">
                <a:highlight>
                  <a:srgbClr val="00FF00"/>
                </a:highlight>
              </a:rPr>
              <a:t>="STAT"&gt;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  <a:r>
              <a:rPr lang="cs-CZ" sz="2800" dirty="0" err="1"/>
              <a:t>Statistickýl</a:t>
            </a:r>
            <a:r>
              <a:rPr lang="cs-CZ" sz="2800" dirty="0"/>
              <a:t>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xs:enumeration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xs:enumeration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value</a:t>
            </a:r>
            <a:r>
              <a:rPr lang="cs-CZ" sz="2800" b="1" dirty="0">
                <a:highlight>
                  <a:srgbClr val="00FF00"/>
                </a:highlight>
              </a:rPr>
              <a:t>="CIS"&gt;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  <a:r>
              <a:rPr lang="cs-CZ" sz="2800" dirty="0" err="1"/>
              <a:t>Číselníkovýt</a:t>
            </a:r>
            <a:r>
              <a:rPr lang="cs-CZ" sz="2800" dirty="0"/>
              <a:t>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xs:enumeration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xs:enumeration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value</a:t>
            </a:r>
            <a:r>
              <a:rPr lang="cs-CZ" sz="2800" b="1" dirty="0">
                <a:highlight>
                  <a:srgbClr val="00FF00"/>
                </a:highlight>
              </a:rPr>
              <a:t>="TRAN"&gt;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xs:documentation</a:t>
            </a:r>
            <a:r>
              <a:rPr lang="cs-CZ" sz="2800" dirty="0"/>
              <a:t>&gt;Transakční&lt;/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xs:enumeration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xs:restriction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xs:simpleType</a:t>
            </a:r>
            <a:r>
              <a:rPr lang="cs-CZ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778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A. Webová služba </a:t>
            </a:r>
            <a:r>
              <a:rPr lang="cs-CZ" altLang="cs-CZ" dirty="0" err="1"/>
              <a:t>CtiVykaz</a:t>
            </a:r>
            <a:r>
              <a:rPr lang="cs-CZ" altLang="cs-CZ" dirty="0"/>
              <a:t> – “</a:t>
            </a:r>
            <a:r>
              <a:rPr lang="cs-CZ" altLang="cs-CZ" dirty="0" err="1"/>
              <a:t>KontrolaType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62E42-957E-464D-A858-9F552D2B6AA4}"/>
              </a:ext>
            </a:extLst>
          </p:cNvPr>
          <p:cNvSpPr txBox="1"/>
          <p:nvPr/>
        </p:nvSpPr>
        <p:spPr>
          <a:xfrm>
            <a:off x="1420850" y="2955667"/>
            <a:ext cx="21540712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KontrolaType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Kod</a:t>
            </a:r>
            <a:r>
              <a:rPr lang="cs-CZ" sz="2800" dirty="0"/>
              <a:t>" type="</a:t>
            </a:r>
            <a:r>
              <a:rPr lang="cs-CZ" sz="2800" dirty="0" err="1"/>
              <a:t>dt:DT_KOD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="Nazev" type="dt:DT_TEXT1000"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ZakladniTyp</a:t>
            </a:r>
            <a:r>
              <a:rPr lang="cs-CZ" sz="2800" dirty="0"/>
              <a:t>" type="</a:t>
            </a:r>
            <a:r>
              <a:rPr lang="cs-CZ" sz="2800" dirty="0" err="1"/>
              <a:t>com:ZakladniTypKontroly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PlatnostOd</a:t>
            </a:r>
            <a:r>
              <a:rPr lang="cs-CZ" sz="2800" dirty="0"/>
              <a:t>" type="</a:t>
            </a:r>
            <a:r>
              <a:rPr lang="cs-CZ" sz="2800" dirty="0" err="1"/>
              <a:t>dt:DT_DATE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PlatnostDo</a:t>
            </a:r>
            <a:r>
              <a:rPr lang="cs-CZ" sz="2800" dirty="0"/>
              <a:t>" type="</a:t>
            </a:r>
            <a:r>
              <a:rPr lang="cs-CZ" sz="2800" dirty="0" err="1"/>
              <a:t>dt:DT_DATE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="Modifikace" type="</a:t>
            </a:r>
            <a:r>
              <a:rPr lang="cs-CZ" sz="2800" dirty="0" err="1"/>
              <a:t>dt:DT_BOOL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="Popis" type="</a:t>
            </a:r>
            <a:r>
              <a:rPr lang="cs-CZ" sz="2800" dirty="0" err="1"/>
              <a:t>dt:DT_LONG_TEXT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Poznamka</a:t>
            </a:r>
            <a:r>
              <a:rPr lang="cs-CZ" sz="2800" dirty="0"/>
              <a:t>" type="</a:t>
            </a:r>
            <a:r>
              <a:rPr lang="cs-CZ" sz="2800" dirty="0" err="1"/>
              <a:t>dt:DT_LONG_TEXT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Zavaznost</a:t>
            </a:r>
            <a:r>
              <a:rPr lang="cs-CZ" sz="2800" dirty="0"/>
              <a:t>" type="</a:t>
            </a:r>
            <a:r>
              <a:rPr lang="cs-CZ" sz="2800" dirty="0" err="1"/>
              <a:t>com:ZavaznostKontroly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Deaktivovana</a:t>
            </a:r>
            <a:r>
              <a:rPr lang="cs-CZ" sz="2800" dirty="0"/>
              <a:t>" type="</a:t>
            </a:r>
            <a:r>
              <a:rPr lang="cs-CZ" sz="2800" dirty="0" err="1"/>
              <a:t>dt:DT_BOOL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SemantickyTvar</a:t>
            </a:r>
            <a:r>
              <a:rPr lang="cs-CZ" sz="2800" dirty="0"/>
              <a:t>" type="</a:t>
            </a:r>
            <a:r>
              <a:rPr lang="cs-CZ" sz="2800" dirty="0" err="1"/>
              <a:t>dt:DT_LONG_TEXT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UzivatelskyTvar</a:t>
            </a:r>
            <a:r>
              <a:rPr lang="cs-CZ" sz="2800" dirty="0"/>
              <a:t>" type="</a:t>
            </a:r>
            <a:r>
              <a:rPr lang="cs-CZ" sz="2800" dirty="0" err="1"/>
              <a:t>dt:DT_LONG_TEXT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Predpoklad</a:t>
            </a:r>
            <a:r>
              <a:rPr lang="cs-CZ" sz="2800" dirty="0"/>
              <a:t>" type="dt:DT_TEXT4000"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DeaktivaceOd</a:t>
            </a:r>
            <a:r>
              <a:rPr lang="cs-CZ" sz="2800" dirty="0"/>
              <a:t>" type="</a:t>
            </a:r>
            <a:r>
              <a:rPr lang="cs-CZ" sz="2800" dirty="0" err="1"/>
              <a:t>dt:DT_DATE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ReaktivaceOd</a:t>
            </a:r>
            <a:r>
              <a:rPr lang="cs-CZ" sz="2800" dirty="0"/>
              <a:t>" type="</a:t>
            </a:r>
            <a:r>
              <a:rPr lang="cs-CZ" sz="2800" dirty="0" err="1"/>
              <a:t>dt:DT_DATE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SkupinaKontrolKod</a:t>
            </a:r>
            <a:r>
              <a:rPr lang="cs-CZ" sz="2800" b="1" dirty="0">
                <a:highlight>
                  <a:srgbClr val="00FF00"/>
                </a:highlight>
              </a:rPr>
              <a:t>" type="dt:DT_TEXT100"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="Opakovat" type="</a:t>
            </a:r>
            <a:r>
              <a:rPr lang="cs-CZ" sz="2800" b="1" dirty="0" err="1">
                <a:highlight>
                  <a:srgbClr val="00FF00"/>
                </a:highlight>
              </a:rPr>
              <a:t>com:OpakovaniKontroly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VysledekChyba</a:t>
            </a:r>
            <a:r>
              <a:rPr lang="cs-CZ" sz="2800" b="1" dirty="0">
                <a:highlight>
                  <a:srgbClr val="00FF00"/>
                </a:highlight>
              </a:rPr>
              <a:t>" type="dt:DT_TEXT100"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842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3. Vykazování a zpracování transakčních výkazů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156260" y="3436555"/>
            <a:ext cx="21363081" cy="6543590"/>
          </a:xfrm>
        </p:spPr>
        <p:txBody>
          <a:bodyPr>
            <a:normAutofit/>
          </a:bodyPr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Transakční výkaz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Výskyt a vydání transakčního výkazu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Proces vykazování a zpracování transakčního výkazu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Přijaté transakce a zpracování přijatých transakcí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Čekající transakce a zpracování čekajících transakcí</a:t>
            </a:r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rabicPeriod" startAt="3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A. Webová služba </a:t>
            </a:r>
            <a:r>
              <a:rPr lang="cs-CZ" altLang="cs-CZ" dirty="0" err="1"/>
              <a:t>CtiVykaz</a:t>
            </a:r>
            <a:r>
              <a:rPr lang="cs-CZ" altLang="cs-CZ" dirty="0"/>
              <a:t> – “</a:t>
            </a:r>
            <a:r>
              <a:rPr lang="cs-CZ" altLang="cs-CZ" dirty="0" err="1"/>
              <a:t>OpakovaniKontroly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62E42-957E-464D-A858-9F552D2B6AA4}"/>
              </a:ext>
            </a:extLst>
          </p:cNvPr>
          <p:cNvSpPr txBox="1"/>
          <p:nvPr/>
        </p:nvSpPr>
        <p:spPr>
          <a:xfrm>
            <a:off x="1335088" y="3009455"/>
            <a:ext cx="21540712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xs:simpleType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OpakovaniKontroly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xs:documentation</a:t>
            </a:r>
            <a:r>
              <a:rPr lang="cs-CZ" sz="2800" dirty="0"/>
              <a:t>&gt;Důvody opakování kontrol&lt;/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xs:restriction</a:t>
            </a:r>
            <a:r>
              <a:rPr lang="cs-CZ" sz="2800" dirty="0"/>
              <a:t> base="</a:t>
            </a:r>
            <a:r>
              <a:rPr lang="cs-CZ" sz="2800" dirty="0" err="1"/>
              <a:t>xs:string</a:t>
            </a:r>
            <a:r>
              <a:rPr lang="cs-CZ" sz="2800" dirty="0"/>
              <a:t>"&gt;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xs:enumeration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value</a:t>
            </a:r>
            <a:r>
              <a:rPr lang="cs-CZ" sz="2800" b="1" dirty="0">
                <a:highlight>
                  <a:srgbClr val="00FF00"/>
                </a:highlight>
              </a:rPr>
              <a:t>="RIAD"&gt;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xs:documentation</a:t>
            </a:r>
            <a:r>
              <a:rPr lang="cs-CZ" sz="2800" dirty="0"/>
              <a:t>&gt;Opakování po aktualizaci RIAD&lt;/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xs:enumeration</a:t>
            </a:r>
            <a:r>
              <a:rPr lang="cs-CZ" sz="2800" dirty="0"/>
              <a:t>&gt;			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xs:enumeration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value</a:t>
            </a:r>
            <a:r>
              <a:rPr lang="cs-CZ" sz="2800" b="1" dirty="0">
                <a:highlight>
                  <a:srgbClr val="00FF00"/>
                </a:highlight>
              </a:rPr>
              <a:t>="FIRDS"&gt;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xs:documentation</a:t>
            </a:r>
            <a:r>
              <a:rPr lang="cs-CZ" sz="2800" dirty="0"/>
              <a:t>&gt;Opakování po aktualizaci FIRDS číselníků&lt;/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xs:enumeration</a:t>
            </a:r>
            <a:r>
              <a:rPr lang="cs-CZ" sz="2800" dirty="0"/>
              <a:t>&gt;      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xs:restriction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xs:simpleType</a:t>
            </a:r>
            <a:r>
              <a:rPr lang="cs-CZ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095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A. Webová služba </a:t>
            </a:r>
            <a:r>
              <a:rPr lang="cs-CZ" altLang="cs-CZ" dirty="0" err="1"/>
              <a:t>CtiVykaz</a:t>
            </a:r>
            <a:r>
              <a:rPr lang="cs-CZ" altLang="cs-CZ" dirty="0"/>
              <a:t> – “</a:t>
            </a:r>
            <a:r>
              <a:rPr lang="cs-CZ" altLang="cs-CZ" dirty="0" err="1"/>
              <a:t>ClenMvkType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335088" y="3447096"/>
            <a:ext cx="1809077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ClenMvkType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VykazKod</a:t>
            </a:r>
            <a:r>
              <a:rPr lang="cs-CZ" sz="2800" dirty="0"/>
              <a:t>" type="</a:t>
            </a:r>
            <a:r>
              <a:rPr lang="cs-CZ" sz="2800" dirty="0" err="1"/>
              <a:t>dt:DT_KOD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Vlastnik</a:t>
            </a:r>
            <a:r>
              <a:rPr lang="cs-CZ" sz="2800" dirty="0"/>
              <a:t>" type="</a:t>
            </a:r>
            <a:r>
              <a:rPr lang="cs-CZ" sz="2800" dirty="0" err="1"/>
              <a:t>dt:DT_BOOL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TypObdobi</a:t>
            </a:r>
            <a:r>
              <a:rPr lang="cs-CZ" sz="2800" dirty="0"/>
              <a:t>" type="</a:t>
            </a:r>
            <a:r>
              <a:rPr lang="cs-CZ" sz="2800" dirty="0" err="1"/>
              <a:t>dt:DT_BOOL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Obdobi</a:t>
            </a:r>
            <a:r>
              <a:rPr lang="cs-CZ" sz="2800" dirty="0"/>
              <a:t>" type="dt:DT_SINT3"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</a:t>
            </a:r>
            <a:r>
              <a:rPr lang="cs-CZ" sz="2800" dirty="0"/>
              <a:t>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ShodaData</a:t>
            </a:r>
            <a:r>
              <a:rPr lang="cs-CZ" sz="2800" dirty="0"/>
              <a:t>" type="</a:t>
            </a:r>
            <a:r>
              <a:rPr lang="cs-CZ" sz="2800" dirty="0" err="1"/>
              <a:t>dt:DT_BOOL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="Tolerance" type="dt:DT_SINT3"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A8533-D406-4113-8259-3022A48BD25E}"/>
              </a:ext>
            </a:extLst>
          </p:cNvPr>
          <p:cNvSpPr txBox="1"/>
          <p:nvPr/>
        </p:nvSpPr>
        <p:spPr>
          <a:xfrm>
            <a:off x="1524000" y="8489141"/>
            <a:ext cx="211821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Pokud </a:t>
            </a:r>
            <a:r>
              <a:rPr lang="cs-CZ" sz="2800" b="1" dirty="0" err="1">
                <a:solidFill>
                  <a:srgbClr val="0070C0"/>
                </a:solidFill>
              </a:rPr>
              <a:t>TypObdobi</a:t>
            </a:r>
            <a:r>
              <a:rPr lang="cs-CZ" sz="2800" b="1" dirty="0">
                <a:solidFill>
                  <a:srgbClr val="0070C0"/>
                </a:solidFill>
              </a:rPr>
              <a:t> =  0 (absolutní), nemusí být </a:t>
            </a:r>
            <a:r>
              <a:rPr lang="cs-CZ" sz="2800" b="1" dirty="0" err="1">
                <a:solidFill>
                  <a:srgbClr val="0070C0"/>
                </a:solidFill>
              </a:rPr>
              <a:t>Obdobi</a:t>
            </a:r>
            <a:r>
              <a:rPr lang="cs-CZ" sz="2800" b="1" dirty="0">
                <a:solidFill>
                  <a:srgbClr val="0070C0"/>
                </a:solidFill>
              </a:rPr>
              <a:t> uvedeno, což znamená, že se pracuje se všemi platnými daty daného výkazu. Použije se pro vždy číselníkový výkaz. Je možné použít i pro transakční výkaz.</a:t>
            </a:r>
          </a:p>
          <a:p>
            <a:pPr lvl="1"/>
            <a:endParaRPr lang="cs-CZ" sz="2800" b="1" dirty="0">
              <a:solidFill>
                <a:srgbClr val="0070C0"/>
              </a:solidFill>
            </a:endParaRPr>
          </a:p>
          <a:p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B. Webová služba </a:t>
            </a:r>
            <a:r>
              <a:rPr lang="cs-CZ" altLang="cs-CZ" dirty="0" err="1"/>
              <a:t>CtiUdajeOsoby</a:t>
            </a:r>
            <a:r>
              <a:rPr lang="cs-CZ" altLang="cs-CZ" dirty="0"/>
              <a:t> - doplnění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839499-0F28-468B-907C-5072DF1897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5"/>
            <a:ext cx="14988113" cy="6543590"/>
          </a:xfrm>
        </p:spPr>
        <p:txBody>
          <a:bodyPr/>
          <a:lstStyle/>
          <a:p>
            <a:pPr lvl="1"/>
            <a:r>
              <a:rPr lang="cs-CZ" altLang="cs-CZ" dirty="0"/>
              <a:t>Osoba – “</a:t>
            </a:r>
            <a:r>
              <a:rPr lang="cs-CZ" altLang="cs-CZ" dirty="0" err="1"/>
              <a:t>OsobaType</a:t>
            </a:r>
            <a:r>
              <a:rPr lang="cs-CZ" altLang="cs-CZ" dirty="0"/>
              <a:t>“</a:t>
            </a:r>
            <a:endParaRPr lang="en-US" altLang="cs-CZ" dirty="0"/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XbrlId</a:t>
            </a:r>
            <a:r>
              <a:rPr lang="cs-CZ" altLang="cs-CZ" dirty="0"/>
              <a:t>&gt;</a:t>
            </a:r>
          </a:p>
          <a:p>
            <a:pPr lvl="2"/>
            <a:r>
              <a:rPr lang="cs-CZ" altLang="cs-CZ" dirty="0"/>
              <a:t>nový element &lt;Iso20022Id&gt;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2247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B. </a:t>
            </a:r>
            <a:r>
              <a:rPr lang="cs-CZ" altLang="cs-CZ" dirty="0" err="1"/>
              <a:t>CtiUdajeOsoby</a:t>
            </a:r>
            <a:r>
              <a:rPr lang="cs-CZ" altLang="cs-CZ" dirty="0"/>
              <a:t> – “</a:t>
            </a:r>
            <a:r>
              <a:rPr lang="cs-CZ" altLang="cs-CZ" dirty="0" err="1"/>
              <a:t>OsobaType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173723" y="2983904"/>
            <a:ext cx="22340049" cy="1024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&lt;</a:t>
            </a:r>
            <a:r>
              <a:rPr lang="cs-CZ" sz="2000" b="1" dirty="0" err="1"/>
              <a:t>xs:complexType</a:t>
            </a:r>
            <a:r>
              <a:rPr lang="cs-CZ" sz="2000" b="1" dirty="0"/>
              <a:t> </a:t>
            </a:r>
            <a:r>
              <a:rPr lang="cs-CZ" sz="2000" b="1" dirty="0" err="1"/>
              <a:t>name</a:t>
            </a:r>
            <a:r>
              <a:rPr lang="cs-CZ" sz="2000" b="1" dirty="0"/>
              <a:t>="</a:t>
            </a:r>
            <a:r>
              <a:rPr lang="cs-CZ" sz="2000" b="1" dirty="0" err="1"/>
              <a:t>OsobaType</a:t>
            </a:r>
            <a:r>
              <a:rPr lang="cs-CZ" sz="2000" b="1" dirty="0"/>
              <a:t>"&gt;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xs:sequence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Kod</a:t>
            </a:r>
            <a:r>
              <a:rPr lang="cs-CZ" sz="2000" dirty="0"/>
              <a:t>" type="</a:t>
            </a:r>
            <a:r>
              <a:rPr lang="cs-CZ" sz="2000" dirty="0" err="1"/>
              <a:t>dt:DT_KOD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="1"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="Kategorie" type="</a:t>
            </a:r>
            <a:r>
              <a:rPr lang="cs-CZ" sz="2000" dirty="0" err="1"/>
              <a:t>com:KategorieOsoby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="1"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PlatnostOd</a:t>
            </a:r>
            <a:r>
              <a:rPr lang="cs-CZ" sz="2000" dirty="0"/>
              <a:t>" type="</a:t>
            </a:r>
            <a:r>
              <a:rPr lang="cs-CZ" sz="2000" dirty="0" err="1"/>
              <a:t>dt:DT_DATE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="1"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PlatnostDo</a:t>
            </a:r>
            <a:r>
              <a:rPr lang="cs-CZ" sz="2000" dirty="0"/>
              <a:t>" type="</a:t>
            </a:r>
            <a:r>
              <a:rPr lang="cs-CZ" sz="2000" dirty="0" err="1"/>
              <a:t>dt:DT_DATE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="1"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="Nazev"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="1"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Vykazujici</a:t>
            </a:r>
            <a:r>
              <a:rPr lang="cs-CZ" sz="2000" dirty="0"/>
              <a:t>" type="</a:t>
            </a:r>
            <a:r>
              <a:rPr lang="cs-CZ" sz="2000" dirty="0" err="1"/>
              <a:t>dt:DT_BOOL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="1"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Ico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Bic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="Lei"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</a:t>
            </a:r>
            <a:r>
              <a:rPr lang="cs-CZ" sz="2000" b="1" dirty="0">
                <a:highlight>
                  <a:srgbClr val="00FF00"/>
                </a:highlight>
              </a:rPr>
              <a:t>&lt;</a:t>
            </a:r>
            <a:r>
              <a:rPr lang="cs-CZ" sz="2000" b="1" dirty="0" err="1">
                <a:highlight>
                  <a:srgbClr val="00FF00"/>
                </a:highlight>
              </a:rPr>
              <a:t>xs:element</a:t>
            </a:r>
            <a:r>
              <a:rPr lang="cs-CZ" sz="2000" b="1" dirty="0">
                <a:highlight>
                  <a:srgbClr val="00FF00"/>
                </a:highlight>
              </a:rPr>
              <a:t> </a:t>
            </a:r>
            <a:r>
              <a:rPr lang="cs-CZ" sz="2000" b="1" dirty="0" err="1">
                <a:highlight>
                  <a:srgbClr val="00FF00"/>
                </a:highlight>
              </a:rPr>
              <a:t>name</a:t>
            </a:r>
            <a:r>
              <a:rPr lang="cs-CZ" sz="2000" b="1" dirty="0">
                <a:highlight>
                  <a:srgbClr val="00FF00"/>
                </a:highlight>
              </a:rPr>
              <a:t>="</a:t>
            </a:r>
            <a:r>
              <a:rPr lang="cs-CZ" sz="2000" b="1" dirty="0" err="1">
                <a:highlight>
                  <a:srgbClr val="00FF00"/>
                </a:highlight>
              </a:rPr>
              <a:t>XbrlId</a:t>
            </a:r>
            <a:r>
              <a:rPr lang="cs-CZ" sz="2000" b="1" dirty="0">
                <a:highlight>
                  <a:srgbClr val="00FF00"/>
                </a:highlight>
              </a:rPr>
              <a:t>" type="dt:DT_TEXT1000" </a:t>
            </a:r>
            <a:r>
              <a:rPr lang="cs-CZ" sz="2000" b="1" dirty="0" err="1">
                <a:highlight>
                  <a:srgbClr val="00FF00"/>
                </a:highlight>
              </a:rPr>
              <a:t>minOccurs</a:t>
            </a:r>
            <a:r>
              <a:rPr lang="cs-CZ" sz="2000" b="1" dirty="0">
                <a:highlight>
                  <a:srgbClr val="00FF00"/>
                </a:highlight>
              </a:rPr>
              <a:t>="0" </a:t>
            </a:r>
            <a:r>
              <a:rPr lang="cs-CZ" sz="2000" b="1" dirty="0" err="1">
                <a:highlight>
                  <a:srgbClr val="00FF00"/>
                </a:highlight>
              </a:rPr>
              <a:t>maxOccurs</a:t>
            </a:r>
            <a:r>
              <a:rPr lang="cs-CZ" sz="20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000" dirty="0"/>
              <a:t>			</a:t>
            </a:r>
            <a:r>
              <a:rPr lang="cs-CZ" sz="2000" b="1" dirty="0">
                <a:highlight>
                  <a:srgbClr val="00FF00"/>
                </a:highlight>
              </a:rPr>
              <a:t>&lt;</a:t>
            </a:r>
            <a:r>
              <a:rPr lang="cs-CZ" sz="2000" b="1" dirty="0" err="1">
                <a:highlight>
                  <a:srgbClr val="00FF00"/>
                </a:highlight>
              </a:rPr>
              <a:t>xs:element</a:t>
            </a:r>
            <a:r>
              <a:rPr lang="cs-CZ" sz="2000" b="1" dirty="0">
                <a:highlight>
                  <a:srgbClr val="00FF00"/>
                </a:highlight>
              </a:rPr>
              <a:t> </a:t>
            </a:r>
            <a:r>
              <a:rPr lang="cs-CZ" sz="2000" b="1" dirty="0" err="1">
                <a:highlight>
                  <a:srgbClr val="00FF00"/>
                </a:highlight>
              </a:rPr>
              <a:t>name</a:t>
            </a:r>
            <a:r>
              <a:rPr lang="cs-CZ" sz="2000" b="1" dirty="0">
                <a:highlight>
                  <a:srgbClr val="00FF00"/>
                </a:highlight>
              </a:rPr>
              <a:t>="Iso20022Id" type="dt:DT_TEXT1000" </a:t>
            </a:r>
            <a:r>
              <a:rPr lang="cs-CZ" sz="2000" b="1" dirty="0" err="1">
                <a:highlight>
                  <a:srgbClr val="00FF00"/>
                </a:highlight>
              </a:rPr>
              <a:t>minOccurs</a:t>
            </a:r>
            <a:r>
              <a:rPr lang="cs-CZ" sz="2000" b="1" dirty="0">
                <a:highlight>
                  <a:srgbClr val="00FF00"/>
                </a:highlight>
              </a:rPr>
              <a:t>="0" </a:t>
            </a:r>
            <a:r>
              <a:rPr lang="cs-CZ" sz="2000" b="1" dirty="0" err="1">
                <a:highlight>
                  <a:srgbClr val="00FF00"/>
                </a:highlight>
              </a:rPr>
              <a:t>maxOccurs</a:t>
            </a:r>
            <a:r>
              <a:rPr lang="cs-CZ" sz="20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="Email"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</a:t>
            </a:r>
            <a:r>
              <a:rPr lang="cs-CZ" sz="2000" dirty="0" err="1"/>
              <a:t>unbounded</a:t>
            </a:r>
            <a:r>
              <a:rPr lang="cs-CZ" sz="2000" dirty="0"/>
              <a:t>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="Sektor"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="Skupina"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AdresaZeme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AdresaObec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AdresaCastObce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AdresaUlice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AdresaCisloPopisne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AdresaCisloOrientacni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AdresaCoPismeno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AdresaPsc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="Telefon"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</a:t>
            </a:r>
            <a:r>
              <a:rPr lang="cs-CZ" sz="2000" dirty="0" err="1"/>
              <a:t>unbounded</a:t>
            </a:r>
            <a:r>
              <a:rPr lang="cs-CZ" sz="2000" dirty="0"/>
              <a:t>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FinancniRokZacatek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FinancniRokKonec</a:t>
            </a:r>
            <a:r>
              <a:rPr lang="cs-CZ" sz="2000" dirty="0"/>
              <a:t>" type="dt:DT_TEXT1000"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TypOsoby</a:t>
            </a:r>
            <a:r>
              <a:rPr lang="cs-CZ" sz="2000" dirty="0"/>
              <a:t>" type="</a:t>
            </a:r>
            <a:r>
              <a:rPr lang="cs-CZ" sz="2000" dirty="0" err="1"/>
              <a:t>com:SeznamKoduType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="1"/&gt;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Certifikat</a:t>
            </a:r>
            <a:r>
              <a:rPr lang="cs-CZ" sz="2000" dirty="0"/>
              <a:t>" type="</a:t>
            </a:r>
            <a:r>
              <a:rPr lang="cs-CZ" sz="2000" dirty="0" err="1"/>
              <a:t>CertifikatType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</a:t>
            </a:r>
            <a:r>
              <a:rPr lang="cs-CZ" sz="2000" dirty="0" err="1"/>
              <a:t>unbounded</a:t>
            </a:r>
            <a:r>
              <a:rPr lang="cs-CZ" sz="2000" dirty="0"/>
              <a:t>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Zastupovani</a:t>
            </a:r>
            <a:r>
              <a:rPr lang="cs-CZ" sz="2000" dirty="0"/>
              <a:t>" type="</a:t>
            </a:r>
            <a:r>
              <a:rPr lang="cs-CZ" sz="2000" dirty="0" err="1"/>
              <a:t>ZastupovaniType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</a:t>
            </a:r>
            <a:r>
              <a:rPr lang="cs-CZ" sz="2000" dirty="0" err="1"/>
              <a:t>unbounded</a:t>
            </a:r>
            <a:r>
              <a:rPr lang="cs-CZ" sz="2000" dirty="0"/>
              <a:t>"/&gt;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xs:element</a:t>
            </a:r>
            <a:r>
              <a:rPr lang="cs-CZ" sz="2000" dirty="0"/>
              <a:t> </a:t>
            </a:r>
            <a:r>
              <a:rPr lang="cs-CZ" sz="2000" dirty="0" err="1"/>
              <a:t>name</a:t>
            </a:r>
            <a:r>
              <a:rPr lang="cs-CZ" sz="2000" dirty="0"/>
              <a:t>="</a:t>
            </a:r>
            <a:r>
              <a:rPr lang="cs-CZ" sz="2000" dirty="0" err="1"/>
              <a:t>Pracovnik</a:t>
            </a:r>
            <a:r>
              <a:rPr lang="cs-CZ" sz="2000" dirty="0"/>
              <a:t>" type="</a:t>
            </a:r>
            <a:r>
              <a:rPr lang="cs-CZ" sz="2000" dirty="0" err="1"/>
              <a:t>PracovnikType</a:t>
            </a:r>
            <a:r>
              <a:rPr lang="cs-CZ" sz="2000" dirty="0"/>
              <a:t>" </a:t>
            </a:r>
            <a:r>
              <a:rPr lang="cs-CZ" sz="2000" dirty="0" err="1"/>
              <a:t>minOccurs</a:t>
            </a:r>
            <a:r>
              <a:rPr lang="cs-CZ" sz="2000" dirty="0"/>
              <a:t>="0" </a:t>
            </a:r>
            <a:r>
              <a:rPr lang="cs-CZ" sz="2000" dirty="0" err="1"/>
              <a:t>maxOccurs</a:t>
            </a:r>
            <a:r>
              <a:rPr lang="cs-CZ" sz="2000" dirty="0"/>
              <a:t>="</a:t>
            </a:r>
            <a:r>
              <a:rPr lang="cs-CZ" sz="2000" dirty="0" err="1"/>
              <a:t>unbounded</a:t>
            </a:r>
            <a:r>
              <a:rPr lang="cs-CZ" sz="2000" dirty="0"/>
              <a:t>"/&gt;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xs:sequence</a:t>
            </a:r>
            <a:r>
              <a:rPr lang="cs-CZ" sz="2000" dirty="0"/>
              <a:t>&gt;</a:t>
            </a:r>
          </a:p>
          <a:p>
            <a:r>
              <a:rPr lang="cs-CZ" sz="2000" dirty="0"/>
              <a:t>	&lt;/</a:t>
            </a:r>
            <a:r>
              <a:rPr lang="cs-CZ" sz="2000" dirty="0" err="1"/>
              <a:t>xs:complexType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59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C. Webová služba </a:t>
            </a:r>
            <a:r>
              <a:rPr lang="cs-CZ" altLang="cs-CZ" dirty="0" err="1"/>
              <a:t>CtiVykazovaciPovinnost</a:t>
            </a:r>
            <a:r>
              <a:rPr lang="cs-CZ" altLang="cs-CZ" dirty="0"/>
              <a:t> - doplnění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839499-0F28-468B-907C-5072DF1897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5"/>
            <a:ext cx="14988113" cy="6543590"/>
          </a:xfrm>
        </p:spPr>
        <p:txBody>
          <a:bodyPr/>
          <a:lstStyle/>
          <a:p>
            <a:pPr lvl="1"/>
            <a:r>
              <a:rPr lang="cs-CZ" altLang="cs-CZ" dirty="0"/>
              <a:t>Výskyt výkazu – “</a:t>
            </a:r>
            <a:r>
              <a:rPr lang="cs-CZ" altLang="cs-CZ" dirty="0" err="1"/>
              <a:t>VyskytVykazuType</a:t>
            </a:r>
            <a:r>
              <a:rPr lang="cs-CZ" altLang="cs-CZ" dirty="0"/>
              <a:t>“</a:t>
            </a:r>
            <a:endParaRPr lang="en-US" altLang="cs-CZ" dirty="0"/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TerminUzavreni</a:t>
            </a:r>
            <a:r>
              <a:rPr lang="cs-CZ" altLang="cs-CZ" dirty="0"/>
              <a:t>&gt;</a:t>
            </a:r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784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C. Webová služba </a:t>
            </a:r>
            <a:r>
              <a:rPr lang="cs-CZ" altLang="cs-CZ" dirty="0" err="1"/>
              <a:t>CtiVykazovaciPovinnost</a:t>
            </a:r>
            <a:r>
              <a:rPr lang="cs-CZ" altLang="cs-CZ" dirty="0"/>
              <a:t> -  “</a:t>
            </a:r>
            <a:r>
              <a:rPr lang="cs-CZ" altLang="cs-CZ" dirty="0" err="1"/>
              <a:t>VyskytVykazuType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335088" y="3521786"/>
            <a:ext cx="2234004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VyskytVykazuType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="Periodicita" type="</a:t>
            </a:r>
            <a:r>
              <a:rPr lang="cs-CZ" sz="2800" dirty="0" err="1"/>
              <a:t>com:Periodicita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VykazKod</a:t>
            </a:r>
            <a:r>
              <a:rPr lang="cs-CZ" sz="2800" dirty="0"/>
              <a:t>" type="</a:t>
            </a:r>
            <a:r>
              <a:rPr lang="cs-CZ" sz="2800" dirty="0" err="1"/>
              <a:t>dt:DT_KOD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VykazujiciOsobaKod</a:t>
            </a:r>
            <a:r>
              <a:rPr lang="cs-CZ" sz="2800" dirty="0"/>
              <a:t>" type="</a:t>
            </a:r>
            <a:r>
              <a:rPr lang="cs-CZ" sz="2800" dirty="0" err="1"/>
              <a:t>dt:DT_KOD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StavKeDni</a:t>
            </a:r>
            <a:r>
              <a:rPr lang="cs-CZ" sz="2800" dirty="0"/>
              <a:t>" type="</a:t>
            </a:r>
            <a:r>
              <a:rPr lang="cs-CZ" sz="2800" dirty="0" err="1"/>
              <a:t>dt:DT_DATE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="Rozsah" type="dt:DT_TEXT100"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TerminPredlozeni</a:t>
            </a:r>
            <a:r>
              <a:rPr lang="cs-CZ" sz="2800" dirty="0"/>
              <a:t>" type="</a:t>
            </a:r>
            <a:r>
              <a:rPr lang="cs-CZ" sz="2800" dirty="0" err="1"/>
              <a:t>dt:DT_TIME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TerminUzavreni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dt:DT_TIME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VyjimkaDO</a:t>
            </a:r>
            <a:r>
              <a:rPr lang="cs-CZ" sz="2800" dirty="0"/>
              <a:t>" type="</a:t>
            </a:r>
            <a:r>
              <a:rPr lang="cs-CZ" sz="2800" dirty="0" err="1"/>
              <a:t>VyjimkaDOType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VyjimkaJvk</a:t>
            </a:r>
            <a:r>
              <a:rPr lang="cs-CZ" sz="2800" dirty="0"/>
              <a:t>" type="</a:t>
            </a:r>
            <a:r>
              <a:rPr lang="cs-CZ" sz="2800" dirty="0" err="1"/>
              <a:t>VyjimkaKontrolaType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VyjimkaMvk</a:t>
            </a:r>
            <a:r>
              <a:rPr lang="cs-CZ" sz="2800" dirty="0"/>
              <a:t>" type="</a:t>
            </a:r>
            <a:r>
              <a:rPr lang="cs-CZ" sz="2800" dirty="0" err="1"/>
              <a:t>VyjimkaMvkType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A023B-1780-402C-AB8C-94D14522AE55}"/>
              </a:ext>
            </a:extLst>
          </p:cNvPr>
          <p:cNvSpPr txBox="1"/>
          <p:nvPr/>
        </p:nvSpPr>
        <p:spPr>
          <a:xfrm>
            <a:off x="1335088" y="10184422"/>
            <a:ext cx="21371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Termín uzavření je vždy uveden u Výskytu výkazu transakčního a číselníkového výkazu, může být i u statistického výkazu.</a:t>
            </a:r>
          </a:p>
        </p:txBody>
      </p:sp>
    </p:spTree>
    <p:extLst>
      <p:ext uri="{BB962C8B-B14F-4D97-AF65-F5344CB8AC3E}">
        <p14:creationId xmlns:p14="http://schemas.microsoft.com/office/powerpoint/2010/main" val="6653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D. Webová služba </a:t>
            </a:r>
            <a:r>
              <a:rPr lang="cs-CZ" altLang="cs-CZ" dirty="0" err="1"/>
              <a:t>ZaslaniVstupniZpravy</a:t>
            </a:r>
            <a:r>
              <a:rPr lang="cs-CZ" altLang="cs-CZ" dirty="0"/>
              <a:t> - doplnění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839499-0F28-468B-907C-5072DF1897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5"/>
            <a:ext cx="21112068" cy="6543590"/>
          </a:xfrm>
        </p:spPr>
        <p:txBody>
          <a:bodyPr/>
          <a:lstStyle/>
          <a:p>
            <a:pPr lvl="1"/>
            <a:r>
              <a:rPr lang="cs-CZ" altLang="cs-CZ" dirty="0"/>
              <a:t>Pro oblast MKT beze změny</a:t>
            </a:r>
          </a:p>
          <a:p>
            <a:pPr lvl="1"/>
            <a:r>
              <a:rPr lang="cs-CZ" altLang="cs-CZ" dirty="0"/>
              <a:t>Obecná změna  - možnost zasílání souborů Příloh ke XBRL a ISO 20022 výkazům</a:t>
            </a:r>
          </a:p>
          <a:p>
            <a:pPr lvl="2"/>
            <a:r>
              <a:rPr lang="cs-CZ" altLang="cs-CZ" dirty="0"/>
              <a:t>přílohy se zasílají podle metodických pokynů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DataFormatOstatniPrilohy</a:t>
            </a:r>
            <a:r>
              <a:rPr lang="cs-CZ" altLang="cs-CZ" dirty="0"/>
              <a:t>&gt;</a:t>
            </a:r>
          </a:p>
          <a:p>
            <a:pPr lvl="2"/>
            <a:endParaRPr lang="en-US" altLang="cs-CZ" dirty="0"/>
          </a:p>
          <a:p>
            <a:pPr lvl="3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8388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D. Webová služba </a:t>
            </a:r>
            <a:r>
              <a:rPr lang="cs-CZ" altLang="cs-CZ" dirty="0" err="1"/>
              <a:t>ZaslaniVstupniZpravy</a:t>
            </a:r>
            <a:r>
              <a:rPr lang="cs-CZ" altLang="cs-CZ" dirty="0"/>
              <a:t> – </a:t>
            </a:r>
            <a:br>
              <a:rPr lang="cs-CZ" altLang="cs-CZ" dirty="0"/>
            </a:br>
            <a:r>
              <a:rPr lang="cs-CZ" altLang="cs-CZ" dirty="0"/>
              <a:t>přílohy ke XBRL a ISO 20022 výkazům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335088" y="3521786"/>
            <a:ext cx="223400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DataVydaniType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xs:choice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DataFormatSdatXml</a:t>
            </a:r>
            <a:r>
              <a:rPr lang="cs-CZ" sz="2800" dirty="0"/>
              <a:t>" type="</a:t>
            </a:r>
            <a:r>
              <a:rPr lang="cs-CZ" sz="2800" dirty="0" err="1"/>
              <a:t>DataXmlType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DataFormatOstatni</a:t>
            </a:r>
            <a:r>
              <a:rPr lang="cs-CZ" sz="2800" dirty="0"/>
              <a:t>" type="</a:t>
            </a:r>
            <a:r>
              <a:rPr lang="cs-CZ" sz="2800" dirty="0" err="1"/>
              <a:t>dt:DT_BLOB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DataFormatOstatniPrilohy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DataOstatniPrilohyType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="1"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DataSouborExt</a:t>
            </a:r>
            <a:r>
              <a:rPr lang="cs-CZ" sz="2800" dirty="0"/>
              <a:t>" type="</a:t>
            </a:r>
            <a:r>
              <a:rPr lang="cs-CZ" sz="2800" dirty="0" err="1"/>
              <a:t>DataExterniType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xs:choice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C3FEA-0ADB-48F9-8859-9CD146C854A6}"/>
              </a:ext>
            </a:extLst>
          </p:cNvPr>
          <p:cNvSpPr txBox="1"/>
          <p:nvPr/>
        </p:nvSpPr>
        <p:spPr>
          <a:xfrm>
            <a:off x="1335087" y="7403504"/>
            <a:ext cx="223400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xs:complexType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DataOstatniPrilohyType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DataFormatOstatni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dt:DT_BLOB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="1"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Priloha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PrilohaType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unbounded</a:t>
            </a:r>
            <a:r>
              <a:rPr lang="cs-CZ" sz="2800" b="1" dirty="0">
                <a:highlight>
                  <a:srgbClr val="00FF00"/>
                </a:highlight>
              </a:rPr>
              <a:t>"/&gt;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D2489-89F4-429F-9978-CD35E0852D1D}"/>
              </a:ext>
            </a:extLst>
          </p:cNvPr>
          <p:cNvSpPr txBox="1"/>
          <p:nvPr/>
        </p:nvSpPr>
        <p:spPr>
          <a:xfrm>
            <a:off x="1335087" y="10423448"/>
            <a:ext cx="223400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Pro XBRL nebo ISO 20022 Vydání výskytu výkazu bez přílohy lze použit libovolný element &lt;</a:t>
            </a:r>
            <a:r>
              <a:rPr lang="cs-CZ" sz="2800" b="1" dirty="0" err="1">
                <a:solidFill>
                  <a:srgbClr val="0070C0"/>
                </a:solidFill>
              </a:rPr>
              <a:t>DataFormatOstatni</a:t>
            </a:r>
            <a:r>
              <a:rPr lang="cs-CZ" sz="2800" b="1" dirty="0">
                <a:solidFill>
                  <a:srgbClr val="0070C0"/>
                </a:solidFill>
              </a:rPr>
              <a:t>&gt; nebo &lt;</a:t>
            </a:r>
            <a:r>
              <a:rPr lang="cs-CZ" sz="2800" b="1" dirty="0" err="1">
                <a:solidFill>
                  <a:srgbClr val="0070C0"/>
                </a:solidFill>
              </a:rPr>
              <a:t>DataFormatOstatniPrilohy</a:t>
            </a:r>
            <a:r>
              <a:rPr lang="cs-CZ" sz="2800" b="1" dirty="0">
                <a:solidFill>
                  <a:srgbClr val="0070C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352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E. Webová služba </a:t>
            </a:r>
            <a:r>
              <a:rPr lang="cs-CZ" altLang="cs-CZ" dirty="0" err="1"/>
              <a:t>CtiStavVykazovani</a:t>
            </a:r>
            <a:r>
              <a:rPr lang="cs-CZ" altLang="cs-CZ" dirty="0"/>
              <a:t> - doplnění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839499-0F28-468B-907C-5072DF1897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6" y="3586205"/>
            <a:ext cx="21775456" cy="6543590"/>
          </a:xfrm>
        </p:spPr>
        <p:txBody>
          <a:bodyPr/>
          <a:lstStyle/>
          <a:p>
            <a:pPr lvl="1"/>
            <a:r>
              <a:rPr lang="cs-CZ" altLang="cs-CZ" dirty="0"/>
              <a:t>Stav vykazování Výskytu výkazu – “</a:t>
            </a:r>
            <a:r>
              <a:rPr lang="cs-CZ" altLang="cs-CZ" dirty="0" err="1"/>
              <a:t>StavVykazovaniVyskytType</a:t>
            </a:r>
            <a:r>
              <a:rPr lang="cs-CZ" altLang="cs-CZ" dirty="0"/>
              <a:t>“</a:t>
            </a:r>
            <a:endParaRPr lang="en-US" altLang="cs-CZ" dirty="0"/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TerminUzavreni</a:t>
            </a:r>
            <a:r>
              <a:rPr lang="cs-CZ" altLang="cs-CZ" dirty="0"/>
              <a:t>&gt;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7795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E. Webová služba </a:t>
            </a:r>
            <a:r>
              <a:rPr lang="cs-CZ" altLang="cs-CZ" dirty="0" err="1"/>
              <a:t>CtiStavVykazovani</a:t>
            </a:r>
            <a:r>
              <a:rPr lang="cs-CZ" altLang="cs-CZ" dirty="0"/>
              <a:t> – “</a:t>
            </a:r>
            <a:r>
              <a:rPr lang="cs-CZ" altLang="cs-CZ" dirty="0" err="1"/>
              <a:t>StavVykazovaniVyskytType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FA11F-9D55-421A-B63F-F0D6209A4494}"/>
              </a:ext>
            </a:extLst>
          </p:cNvPr>
          <p:cNvSpPr txBox="1"/>
          <p:nvPr/>
        </p:nvSpPr>
        <p:spPr>
          <a:xfrm>
            <a:off x="1183340" y="3341290"/>
            <a:ext cx="2137185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StavVykazovaniVyskytType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VykazKod</a:t>
            </a:r>
            <a:r>
              <a:rPr lang="cs-CZ" sz="2800" dirty="0"/>
              <a:t>" type="</a:t>
            </a:r>
            <a:r>
              <a:rPr lang="cs-CZ" sz="2800" dirty="0" err="1"/>
              <a:t>dt:DT_KOD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VykazujiciOsobaKod</a:t>
            </a:r>
            <a:r>
              <a:rPr lang="cs-CZ" sz="2800" dirty="0"/>
              <a:t>" type="</a:t>
            </a:r>
            <a:r>
              <a:rPr lang="cs-CZ" sz="2800" dirty="0" err="1"/>
              <a:t>dt:DT_KOD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StavKeDni</a:t>
            </a:r>
            <a:r>
              <a:rPr lang="cs-CZ" sz="2800" dirty="0"/>
              <a:t>" type="</a:t>
            </a:r>
            <a:r>
              <a:rPr lang="cs-CZ" sz="2800" dirty="0" err="1"/>
              <a:t>dt:DT_DATE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="Rozsah" type="dt:DT_TEXT100"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TerminPredlozeni</a:t>
            </a:r>
            <a:r>
              <a:rPr lang="cs-CZ" sz="2800" dirty="0"/>
              <a:t>" type="</a:t>
            </a:r>
            <a:r>
              <a:rPr lang="cs-CZ" sz="2800" dirty="0" err="1"/>
              <a:t>dt:DT_TIME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TerminUzavreni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dt:DT_TIME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StavVyskytu</a:t>
            </a:r>
            <a:r>
              <a:rPr lang="cs-CZ" sz="2800" dirty="0"/>
              <a:t>" type="</a:t>
            </a:r>
            <a:r>
              <a:rPr lang="cs-CZ" sz="2800" dirty="0" err="1"/>
              <a:t>com:StavVyskytuVykazu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AkceOsoby</a:t>
            </a:r>
            <a:r>
              <a:rPr lang="cs-CZ" sz="2800" dirty="0"/>
              <a:t>" type="</a:t>
            </a:r>
            <a:r>
              <a:rPr lang="cs-CZ" sz="2800" dirty="0" err="1"/>
              <a:t>com:TypAkceOsoby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JeUpominany</a:t>
            </a:r>
            <a:r>
              <a:rPr lang="cs-CZ" sz="2800" dirty="0"/>
              <a:t>" type="</a:t>
            </a:r>
            <a:r>
              <a:rPr lang="cs-CZ" sz="2800" dirty="0" err="1"/>
              <a:t>dt:DT_BOOL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Upominka</a:t>
            </a:r>
            <a:r>
              <a:rPr lang="cs-CZ" sz="2800" dirty="0"/>
              <a:t>" type="</a:t>
            </a:r>
            <a:r>
              <a:rPr lang="cs-CZ" sz="2800" dirty="0" err="1"/>
              <a:t>UpominkaType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VydaniVyskytuStav</a:t>
            </a:r>
            <a:r>
              <a:rPr lang="cs-CZ" sz="2800" dirty="0"/>
              <a:t>" type="</a:t>
            </a:r>
            <a:r>
              <a:rPr lang="cs-CZ" sz="2800" dirty="0" err="1"/>
              <a:t>zpr:VydaniStavType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VyjimkaDO</a:t>
            </a:r>
            <a:r>
              <a:rPr lang="cs-CZ" sz="2800" dirty="0"/>
              <a:t>" type="</a:t>
            </a:r>
            <a:r>
              <a:rPr lang="cs-CZ" sz="2800" dirty="0" err="1"/>
              <a:t>cvp:VyjimkaDOType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VyjimkaJvk</a:t>
            </a:r>
            <a:r>
              <a:rPr lang="cs-CZ" sz="2800" dirty="0"/>
              <a:t>" type="</a:t>
            </a:r>
            <a:r>
              <a:rPr lang="cs-CZ" sz="2800" dirty="0" err="1"/>
              <a:t>cvp:VyjimkaKontrolaType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VyjimkaMvk</a:t>
            </a:r>
            <a:r>
              <a:rPr lang="cs-CZ" sz="2800" dirty="0"/>
              <a:t>" type="</a:t>
            </a:r>
            <a:r>
              <a:rPr lang="cs-CZ" sz="2800" dirty="0" err="1"/>
              <a:t>cvp:VyjimkaMvkType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D69BC-4123-447F-8539-CB0AB9AE6D62}"/>
              </a:ext>
            </a:extLst>
          </p:cNvPr>
          <p:cNvSpPr txBox="1"/>
          <p:nvPr/>
        </p:nvSpPr>
        <p:spPr>
          <a:xfrm>
            <a:off x="1335087" y="11546978"/>
            <a:ext cx="21847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Termín uzavření je vždy uveden u Výskytu výkazu transakčního a číselníkového výkazu, může být i u statistického výkazu.</a:t>
            </a:r>
          </a:p>
        </p:txBody>
      </p:sp>
    </p:spTree>
    <p:extLst>
      <p:ext uri="{BB962C8B-B14F-4D97-AF65-F5344CB8AC3E}">
        <p14:creationId xmlns:p14="http://schemas.microsoft.com/office/powerpoint/2010/main" val="13148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charakteristiky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156260" y="3436555"/>
            <a:ext cx="21363081" cy="6543590"/>
          </a:xfrm>
        </p:spPr>
        <p:txBody>
          <a:bodyPr>
            <a:normAutofit/>
          </a:bodyPr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rabicPeriod" startAt="3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D63C36C-DA4C-4144-82F3-B368BB3E26D7}"/>
              </a:ext>
            </a:extLst>
          </p:cNvPr>
          <p:cNvSpPr txBox="1">
            <a:spLocks/>
          </p:cNvSpPr>
          <p:nvPr/>
        </p:nvSpPr>
        <p:spPr>
          <a:xfrm>
            <a:off x="1110288" y="3259052"/>
            <a:ext cx="22161835" cy="892532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Transakční výkaz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obsahuje data o „Transakcích“ vykazující osoby, které jsou v rámci výkazu vykazovány průběžně, zpravidla denně.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Výskyt výkazu</a:t>
            </a:r>
            <a:r>
              <a:rPr lang="cs-CZ" sz="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 transakční výkazy jsou vytvářeny Výskyty výkazů definované výkazem, osobou, rozsahem vykazování a stavem ke dni, ale Výskyt výkazu v podstatě není objektem pro sledování stavu plnění vykazovací povinnosti.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cs typeface="Times New Roman" panose="02020603050405020304" pitchFamily="18" charset="0"/>
              </a:rPr>
              <a:t>Vykazovací povinnosti </a:t>
            </a:r>
            <a:r>
              <a:rPr lang="cs-CZ" sz="5000" dirty="0">
                <a:latin typeface="Arial" panose="020B0604020202020204" pitchFamily="34" charset="0"/>
                <a:cs typeface="Times New Roman" panose="02020603050405020304" pitchFamily="18" charset="0"/>
              </a:rPr>
              <a:t>je splněna zasláním a akceptací jednotlivých Transakcí a jejich údajů.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cs typeface="Times New Roman" panose="02020603050405020304" pitchFamily="18" charset="0"/>
              </a:rPr>
              <a:t>Kvalita dat</a:t>
            </a:r>
            <a:r>
              <a:rPr lang="cs-CZ" sz="5000" dirty="0">
                <a:latin typeface="Arial" panose="020B0604020202020204" pitchFamily="34" charset="0"/>
                <a:cs typeface="Times New Roman" panose="02020603050405020304" pitchFamily="18" charset="0"/>
              </a:rPr>
              <a:t> je vyhodnocována samostatně za jednotlivé Transakce, což ovlivňuje celý proces vykazování a zpracování.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/>
          </a:p>
          <a:p>
            <a:pPr lvl="2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3873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3839499-0F28-468B-907C-5072DF1897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35088" y="3227617"/>
            <a:ext cx="20054233" cy="9036101"/>
          </a:xfrm>
        </p:spPr>
        <p:txBody>
          <a:bodyPr/>
          <a:lstStyle/>
          <a:p>
            <a:pPr lvl="1"/>
            <a:r>
              <a:rPr lang="cs-CZ" altLang="cs-CZ" dirty="0"/>
              <a:t>Vydání výskytu výkazu – &lt;</a:t>
            </a:r>
            <a:r>
              <a:rPr lang="cs-CZ" altLang="cs-CZ" dirty="0" err="1"/>
              <a:t>VydaniStavType</a:t>
            </a:r>
            <a:r>
              <a:rPr lang="cs-CZ" altLang="cs-CZ" dirty="0"/>
              <a:t>&gt;</a:t>
            </a:r>
            <a:endParaRPr lang="en-US" altLang="cs-CZ" dirty="0"/>
          </a:p>
          <a:p>
            <a:pPr lvl="2"/>
            <a:r>
              <a:rPr lang="cs-CZ" altLang="cs-CZ" dirty="0"/>
              <a:t>nový stav “CEKANI_TRN“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PrijateTransakce</a:t>
            </a:r>
            <a:r>
              <a:rPr lang="cs-CZ" altLang="cs-CZ" dirty="0"/>
              <a:t>&gt;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CekajiciTransakce</a:t>
            </a:r>
            <a:r>
              <a:rPr lang="cs-CZ" altLang="cs-CZ" dirty="0"/>
              <a:t>&gt;</a:t>
            </a:r>
          </a:p>
          <a:p>
            <a:pPr lvl="1"/>
            <a:r>
              <a:rPr lang="cs-CZ" altLang="cs-CZ" dirty="0"/>
              <a:t>Seznam chyb v protokolu – změna pro transakční a číselníkové výkazy</a:t>
            </a:r>
          </a:p>
          <a:p>
            <a:pPr lvl="2"/>
            <a:r>
              <a:rPr lang="cs-CZ" altLang="cs-CZ" dirty="0"/>
              <a:t>formálních chyby návaznosti záznamů a JVK se publikují po chybných záznamech, ne po kontrolách</a:t>
            </a:r>
          </a:p>
          <a:p>
            <a:pPr lvl="2"/>
            <a:r>
              <a:rPr lang="cs-CZ" altLang="cs-CZ" dirty="0"/>
              <a:t>nový element &lt;</a:t>
            </a:r>
            <a:r>
              <a:rPr lang="cs-CZ" altLang="cs-CZ" dirty="0" err="1"/>
              <a:t>ChybnyZaznam</a:t>
            </a:r>
            <a:r>
              <a:rPr lang="cs-CZ" altLang="cs-CZ" dirty="0"/>
              <a:t>&gt; a podřízené elementy (viz dále)</a:t>
            </a:r>
          </a:p>
          <a:p>
            <a:pPr lvl="2"/>
            <a:endParaRPr lang="cs-CZ" altLang="cs-CZ" dirty="0"/>
          </a:p>
          <a:p>
            <a:pPr lvl="2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7940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 - “</a:t>
            </a:r>
            <a:r>
              <a:rPr lang="cs-CZ" altLang="cs-CZ" dirty="0" err="1"/>
              <a:t>StavVydani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209582" y="3159264"/>
            <a:ext cx="17956958" cy="1055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&lt;</a:t>
            </a:r>
            <a:r>
              <a:rPr lang="cs-CZ" sz="2000" b="1" dirty="0" err="1"/>
              <a:t>xs:simpleType</a:t>
            </a:r>
            <a:r>
              <a:rPr lang="cs-CZ" sz="2000" b="1" dirty="0"/>
              <a:t> </a:t>
            </a:r>
            <a:r>
              <a:rPr lang="cs-CZ" sz="2000" b="1" dirty="0" err="1"/>
              <a:t>name</a:t>
            </a:r>
            <a:r>
              <a:rPr lang="cs-CZ" sz="2000" b="1" dirty="0"/>
              <a:t>="</a:t>
            </a:r>
            <a:r>
              <a:rPr lang="cs-CZ" sz="2000" b="1" dirty="0" err="1"/>
              <a:t>StavVydani</a:t>
            </a:r>
            <a:r>
              <a:rPr lang="cs-CZ" sz="2000" b="1" dirty="0"/>
              <a:t>"&gt;</a:t>
            </a:r>
          </a:p>
          <a:p>
            <a:r>
              <a:rPr lang="cs-CZ" sz="2000" dirty="0"/>
              <a:t>	&lt;</a:t>
            </a:r>
            <a:r>
              <a:rPr lang="cs-CZ" sz="2000" dirty="0" err="1"/>
              <a:t>xs:restriction</a:t>
            </a:r>
            <a:r>
              <a:rPr lang="cs-CZ" sz="2000" dirty="0"/>
              <a:t> base="</a:t>
            </a:r>
            <a:r>
              <a:rPr lang="cs-CZ" sz="2000" dirty="0" err="1"/>
              <a:t>xs:string</a:t>
            </a:r>
            <a:r>
              <a:rPr lang="cs-CZ" sz="2000" dirty="0"/>
              <a:t>"&gt;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="ZALOZENO"&gt;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&gt;Založené&lt;/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="ZPRACOVANI_FK"&gt;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	&lt;</a:t>
            </a:r>
            <a:r>
              <a:rPr lang="cs-CZ" sz="2000" dirty="0" err="1"/>
              <a:t>xs:documentation</a:t>
            </a:r>
            <a:r>
              <a:rPr lang="cs-CZ" sz="2000" dirty="0"/>
              <a:t>&gt;Zpracovávané - formátové kontroly&lt;/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="ZPRACOVANI_JVK"&gt;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&gt;Zpracovávané – JVK&lt;/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</a:t>
            </a:r>
            <a:r>
              <a:rPr lang="cs-CZ" sz="2000" b="1" dirty="0">
                <a:highlight>
                  <a:srgbClr val="00FF00"/>
                </a:highlight>
              </a:rPr>
              <a:t>&lt;</a:t>
            </a:r>
            <a:r>
              <a:rPr lang="cs-CZ" sz="2000" b="1" dirty="0" err="1">
                <a:highlight>
                  <a:srgbClr val="00FF00"/>
                </a:highlight>
              </a:rPr>
              <a:t>xs:enumeration</a:t>
            </a:r>
            <a:r>
              <a:rPr lang="cs-CZ" sz="2000" b="1" dirty="0">
                <a:highlight>
                  <a:srgbClr val="00FF00"/>
                </a:highlight>
              </a:rPr>
              <a:t> </a:t>
            </a:r>
            <a:r>
              <a:rPr lang="cs-CZ" sz="2000" b="1" dirty="0" err="1">
                <a:highlight>
                  <a:srgbClr val="00FF00"/>
                </a:highlight>
              </a:rPr>
              <a:t>value</a:t>
            </a:r>
            <a:r>
              <a:rPr lang="cs-CZ" sz="2000" b="1" dirty="0">
                <a:highlight>
                  <a:srgbClr val="00FF00"/>
                </a:highlight>
              </a:rPr>
              <a:t>="CEKANI_TRN"&gt;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&gt;Nedokončené zpracování přijatých nebo čekajících transakcí&lt;/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="DOKONCENO"&gt;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&gt;Dokončené&lt;/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="ODMITNUTO"&gt;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&gt;Nezpracované s formátovými </a:t>
            </a:r>
            <a:r>
              <a:rPr lang="cs-CZ" sz="2000" dirty="0" err="1"/>
              <a:t>chybamid</a:t>
            </a:r>
            <a:r>
              <a:rPr lang="cs-CZ" sz="2000" dirty="0"/>
              <a:t>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&lt;/</a:t>
            </a:r>
            <a:r>
              <a:rPr lang="cs-CZ" sz="2000" dirty="0" err="1"/>
              <a:t>xs:restriction</a:t>
            </a:r>
            <a:r>
              <a:rPr lang="cs-CZ" sz="2000" dirty="0"/>
              <a:t>&gt;</a:t>
            </a:r>
          </a:p>
          <a:p>
            <a:r>
              <a:rPr lang="cs-CZ" sz="2000" dirty="0"/>
              <a:t>&lt;/</a:t>
            </a:r>
            <a:r>
              <a:rPr lang="cs-CZ" sz="2000" dirty="0" err="1"/>
              <a:t>xs:simpleType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57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VydaniStavType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209581" y="3392346"/>
            <a:ext cx="203953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VydaniStavType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HlavickaPrijatehoVydani</a:t>
            </a:r>
            <a:r>
              <a:rPr lang="cs-CZ" sz="2800" dirty="0"/>
              <a:t>" type="</a:t>
            </a:r>
            <a:r>
              <a:rPr lang="cs-CZ" sz="2800" dirty="0" err="1"/>
              <a:t>HlavickaPrijatehoVydaniType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StavVydani</a:t>
            </a:r>
            <a:r>
              <a:rPr lang="cs-CZ" sz="2800" dirty="0"/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com:StavVydani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="1" </a:t>
            </a:r>
            <a:r>
              <a:rPr lang="cs-CZ" sz="2800" dirty="0" err="1"/>
              <a:t>maxOccurs</a:t>
            </a:r>
            <a:r>
              <a:rPr lang="cs-CZ" sz="2800" dirty="0"/>
              <a:t>="1"/&gt;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PrijateTransakce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dt:DT_BOOL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CekajiciTransakce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dt:DT_BOOL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</a:t>
            </a:r>
            <a:r>
              <a:rPr lang="cs-CZ" sz="2800" dirty="0" err="1"/>
              <a:t>ProtokolZpracovaniVydani</a:t>
            </a:r>
            <a:r>
              <a:rPr lang="cs-CZ" sz="2800" dirty="0"/>
              <a:t>" type="</a:t>
            </a:r>
            <a:r>
              <a:rPr lang="cs-CZ" sz="2800" dirty="0" err="1"/>
              <a:t>ProtokolType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3DAD1-8927-476B-8337-4F48EE25A043}"/>
              </a:ext>
            </a:extLst>
          </p:cNvPr>
          <p:cNvSpPr txBox="1"/>
          <p:nvPr/>
        </p:nvSpPr>
        <p:spPr>
          <a:xfrm>
            <a:off x="1209580" y="8010774"/>
            <a:ext cx="217579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Pokud na Vydání výskytu transakčního výkazu existují přijaté nebo čekající záznamy Transakcí, je &lt;</a:t>
            </a:r>
            <a:r>
              <a:rPr lang="cs-CZ" sz="2800" b="1" dirty="0" err="1">
                <a:solidFill>
                  <a:srgbClr val="0070C0"/>
                </a:solidFill>
              </a:rPr>
              <a:t>StavVydan</a:t>
            </a:r>
            <a:r>
              <a:rPr lang="cs-CZ" sz="2800" b="1" dirty="0">
                <a:solidFill>
                  <a:srgbClr val="0070C0"/>
                </a:solidFill>
              </a:rPr>
              <a:t>&gt;í = ‘CEKANI_TRN‘, což znamená, že se budou na daném Vydání výskytu výkazu provádět kontroly těchto záznamů.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Element &lt;</a:t>
            </a:r>
            <a:r>
              <a:rPr lang="cs-CZ" sz="2800" b="1" dirty="0" err="1">
                <a:solidFill>
                  <a:srgbClr val="0070C0"/>
                </a:solidFill>
              </a:rPr>
              <a:t>PrijateTransakce</a:t>
            </a:r>
            <a:r>
              <a:rPr lang="cs-CZ" sz="2800" b="1" dirty="0">
                <a:solidFill>
                  <a:srgbClr val="0070C0"/>
                </a:solidFill>
              </a:rPr>
              <a:t>&gt; = ‘1‘, pokud existují záznamy Transakcí ve stavu „Přijato“.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Element &lt;</a:t>
            </a:r>
            <a:r>
              <a:rPr lang="cs-CZ" sz="2800" b="1" dirty="0" err="1">
                <a:solidFill>
                  <a:srgbClr val="0070C0"/>
                </a:solidFill>
              </a:rPr>
              <a:t>CekajiíciTransakce</a:t>
            </a:r>
            <a:r>
              <a:rPr lang="cs-CZ" sz="2800" b="1" dirty="0">
                <a:solidFill>
                  <a:srgbClr val="0070C0"/>
                </a:solidFill>
              </a:rPr>
              <a:t>&gt; = ‘1‘, pokud existují záznamy Transakcí ve stavu „Čekající“.</a:t>
            </a:r>
          </a:p>
        </p:txBody>
      </p:sp>
    </p:spTree>
    <p:extLst>
      <p:ext uri="{BB962C8B-B14F-4D97-AF65-F5344CB8AC3E}">
        <p14:creationId xmlns:p14="http://schemas.microsoft.com/office/powerpoint/2010/main" val="32541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SeznamChyb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D92A8-F8E9-46A8-9887-3F7BC1304824}"/>
              </a:ext>
            </a:extLst>
          </p:cNvPr>
          <p:cNvSpPr txBox="1"/>
          <p:nvPr/>
        </p:nvSpPr>
        <p:spPr>
          <a:xfrm>
            <a:off x="1335087" y="3386008"/>
            <a:ext cx="211304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/>
              <a:t>&lt;</a:t>
            </a:r>
            <a:r>
              <a:rPr lang="cs-CZ" sz="2800" b="1" dirty="0" err="1"/>
              <a:t>xs:complexType</a:t>
            </a:r>
            <a:r>
              <a:rPr lang="cs-CZ" sz="2800" b="1" dirty="0"/>
              <a:t> </a:t>
            </a:r>
            <a:r>
              <a:rPr lang="cs-CZ" sz="2800" b="1" dirty="0" err="1"/>
              <a:t>name</a:t>
            </a:r>
            <a:r>
              <a:rPr lang="cs-CZ" sz="2800" b="1" dirty="0"/>
              <a:t>="</a:t>
            </a:r>
            <a:r>
              <a:rPr lang="cs-CZ" sz="2800" b="1" dirty="0" err="1"/>
              <a:t>SeznamChybType</a:t>
            </a:r>
            <a:r>
              <a:rPr lang="cs-CZ" sz="2800" b="1" dirty="0"/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xs:element</a:t>
            </a:r>
            <a:r>
              <a:rPr lang="cs-CZ" sz="2800" dirty="0"/>
              <a:t> </a:t>
            </a:r>
            <a:r>
              <a:rPr lang="cs-CZ" sz="2800" dirty="0" err="1"/>
              <a:t>name</a:t>
            </a:r>
            <a:r>
              <a:rPr lang="cs-CZ" sz="2800" dirty="0"/>
              <a:t>="Chyba" type="</a:t>
            </a:r>
            <a:r>
              <a:rPr lang="cs-CZ" sz="2800" dirty="0" err="1"/>
              <a:t>ChybaType</a:t>
            </a:r>
            <a:r>
              <a:rPr lang="cs-CZ" sz="2800" dirty="0"/>
              <a:t>" </a:t>
            </a:r>
            <a:r>
              <a:rPr lang="cs-CZ" sz="2800" dirty="0" err="1"/>
              <a:t>minOccurs</a:t>
            </a:r>
            <a:r>
              <a:rPr lang="cs-CZ" sz="2800" dirty="0"/>
              <a:t>="0" </a:t>
            </a:r>
            <a:r>
              <a:rPr lang="cs-CZ" sz="2800" dirty="0" err="1"/>
              <a:t>maxOccurs</a:t>
            </a:r>
            <a:r>
              <a:rPr lang="cs-CZ" sz="2800" dirty="0"/>
              <a:t>="</a:t>
            </a:r>
            <a:r>
              <a:rPr lang="cs-CZ" sz="2800" dirty="0" err="1"/>
              <a:t>unbounded</a:t>
            </a:r>
            <a:r>
              <a:rPr lang="cs-CZ" sz="2800" dirty="0"/>
              <a:t>"/&gt;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ChybnyZaznam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ChybnyZaznamType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unbounded</a:t>
            </a:r>
            <a:r>
              <a:rPr lang="cs-CZ" sz="2800" b="1" dirty="0">
                <a:highlight>
                  <a:srgbClr val="00FF00"/>
                </a:highlight>
              </a:rPr>
              <a:t>"/&gt;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E3864-923B-4467-9FA8-87693EB008B9}"/>
              </a:ext>
            </a:extLst>
          </p:cNvPr>
          <p:cNvSpPr txBox="1"/>
          <p:nvPr/>
        </p:nvSpPr>
        <p:spPr>
          <a:xfrm>
            <a:off x="1335086" y="6858000"/>
            <a:ext cx="213710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V protokolech ke statistickým výkazů se vždy používá element &lt;Chyba&gt;, ve které jsou chyby seřazeny podle Kontrol.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Element &lt;Chyba&gt; se používá pro formální a formátové kontroly i protokolech k transakčním a číselníkovým výkazům.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Element &lt;</a:t>
            </a:r>
            <a:r>
              <a:rPr lang="cs-CZ" sz="2800" b="1" dirty="0" err="1">
                <a:solidFill>
                  <a:srgbClr val="0070C0"/>
                </a:solidFill>
              </a:rPr>
              <a:t>ChybnyZaznam</a:t>
            </a:r>
            <a:r>
              <a:rPr lang="cs-CZ" sz="2800" b="1" dirty="0">
                <a:solidFill>
                  <a:srgbClr val="0070C0"/>
                </a:solidFill>
              </a:rPr>
              <a:t>&gt; se používá v transakčních a číselníkových výkazech pro chyb k záznamům.</a:t>
            </a:r>
          </a:p>
        </p:txBody>
      </p:sp>
    </p:spTree>
    <p:extLst>
      <p:ext uri="{BB962C8B-B14F-4D97-AF65-F5344CB8AC3E}">
        <p14:creationId xmlns:p14="http://schemas.microsoft.com/office/powerpoint/2010/main" val="19359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ChybnyZaznamType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D92A8-F8E9-46A8-9887-3F7BC1304824}"/>
              </a:ext>
            </a:extLst>
          </p:cNvPr>
          <p:cNvSpPr txBox="1"/>
          <p:nvPr/>
        </p:nvSpPr>
        <p:spPr>
          <a:xfrm>
            <a:off x="1335088" y="3117067"/>
            <a:ext cx="21130465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xs:complexType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name</a:t>
            </a:r>
            <a:r>
              <a:rPr lang="cs-CZ" sz="2400" b="1" dirty="0">
                <a:highlight>
                  <a:srgbClr val="00FF00"/>
                </a:highlight>
              </a:rPr>
              <a:t>="</a:t>
            </a:r>
            <a:r>
              <a:rPr lang="cs-CZ" sz="2400" b="1" dirty="0" err="1">
                <a:highlight>
                  <a:srgbClr val="00FF00"/>
                </a:highlight>
              </a:rPr>
              <a:t>ChybnyZaznamType</a:t>
            </a:r>
            <a:r>
              <a:rPr lang="cs-CZ" sz="24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400" dirty="0"/>
              <a:t>	&lt;</a:t>
            </a:r>
            <a:r>
              <a:rPr lang="cs-CZ" sz="2400" dirty="0" err="1"/>
              <a:t>xs:sequence</a:t>
            </a:r>
            <a:r>
              <a:rPr lang="cs-CZ" sz="2400" dirty="0"/>
              <a:t>&gt;</a:t>
            </a:r>
          </a:p>
          <a:p>
            <a:r>
              <a:rPr lang="cs-CZ" sz="2400" dirty="0"/>
              <a:t>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xs:element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name</a:t>
            </a:r>
            <a:r>
              <a:rPr lang="cs-CZ" sz="2400" b="1" dirty="0">
                <a:highlight>
                  <a:srgbClr val="00FF00"/>
                </a:highlight>
              </a:rPr>
              <a:t>="</a:t>
            </a:r>
            <a:r>
              <a:rPr lang="cs-CZ" sz="2400" b="1" dirty="0" err="1">
                <a:highlight>
                  <a:srgbClr val="00FF00"/>
                </a:highlight>
              </a:rPr>
              <a:t>DatovaOblast</a:t>
            </a:r>
            <a:r>
              <a:rPr lang="cs-CZ" sz="2400" b="1" dirty="0">
                <a:highlight>
                  <a:srgbClr val="00FF00"/>
                </a:highlight>
              </a:rPr>
              <a:t>" type="dt:DT_TEXT100" </a:t>
            </a:r>
            <a:r>
              <a:rPr lang="cs-CZ" sz="2400" b="1" dirty="0" err="1">
                <a:highlight>
                  <a:srgbClr val="00FF00"/>
                </a:highlight>
              </a:rPr>
              <a:t>minOccurs</a:t>
            </a:r>
            <a:r>
              <a:rPr lang="cs-CZ" sz="2400" b="1" dirty="0">
                <a:highlight>
                  <a:srgbClr val="00FF00"/>
                </a:highlight>
              </a:rPr>
              <a:t>="1" </a:t>
            </a:r>
            <a:r>
              <a:rPr lang="cs-CZ" sz="2400" b="1" dirty="0" err="1">
                <a:highlight>
                  <a:srgbClr val="00FF00"/>
                </a:highlight>
              </a:rPr>
              <a:t>maxOccurs</a:t>
            </a:r>
            <a:r>
              <a:rPr lang="cs-CZ" sz="2400" b="1" dirty="0">
                <a:highlight>
                  <a:srgbClr val="00FF00"/>
                </a:highlight>
              </a:rPr>
              <a:t>="1"&gt;</a:t>
            </a:r>
          </a:p>
          <a:p>
            <a:r>
              <a:rPr lang="cs-CZ" sz="2400" dirty="0"/>
              <a:t>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xs:documentation</a:t>
            </a:r>
            <a:r>
              <a:rPr lang="cs-CZ" sz="2400" dirty="0"/>
              <a:t>&gt;Kód datové oblasti&lt;/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&lt;/</a:t>
            </a:r>
            <a:r>
              <a:rPr lang="cs-CZ" sz="2400" dirty="0" err="1"/>
              <a:t>xs:element</a:t>
            </a:r>
            <a:r>
              <a:rPr lang="cs-CZ" sz="2400" dirty="0"/>
              <a:t>&gt;</a:t>
            </a:r>
          </a:p>
          <a:p>
            <a:r>
              <a:rPr lang="cs-CZ" sz="2400" dirty="0"/>
              <a:t>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xs:element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name</a:t>
            </a:r>
            <a:r>
              <a:rPr lang="cs-CZ" sz="2400" b="1" dirty="0">
                <a:highlight>
                  <a:srgbClr val="00FF00"/>
                </a:highlight>
              </a:rPr>
              <a:t>="</a:t>
            </a:r>
            <a:r>
              <a:rPr lang="cs-CZ" sz="2400" b="1" dirty="0" err="1">
                <a:highlight>
                  <a:srgbClr val="00FF00"/>
                </a:highlight>
              </a:rPr>
              <a:t>DynPar</a:t>
            </a:r>
            <a:r>
              <a:rPr lang="cs-CZ" sz="2400" b="1" dirty="0">
                <a:highlight>
                  <a:srgbClr val="00FF00"/>
                </a:highlight>
              </a:rPr>
              <a:t>" type="dt:DT_TEXT2000" </a:t>
            </a:r>
            <a:r>
              <a:rPr lang="cs-CZ" sz="2400" b="1" dirty="0" err="1">
                <a:highlight>
                  <a:srgbClr val="00FF00"/>
                </a:highlight>
              </a:rPr>
              <a:t>minOccurs</a:t>
            </a:r>
            <a:r>
              <a:rPr lang="cs-CZ" sz="2400" b="1" dirty="0">
                <a:highlight>
                  <a:srgbClr val="00FF00"/>
                </a:highlight>
              </a:rPr>
              <a:t>="1" </a:t>
            </a:r>
            <a:r>
              <a:rPr lang="cs-CZ" sz="2400" b="1" dirty="0" err="1">
                <a:highlight>
                  <a:srgbClr val="00FF00"/>
                </a:highlight>
              </a:rPr>
              <a:t>maxOccurs</a:t>
            </a:r>
            <a:r>
              <a:rPr lang="cs-CZ" sz="2400" b="1" dirty="0">
                <a:highlight>
                  <a:srgbClr val="00FF00"/>
                </a:highlight>
              </a:rPr>
              <a:t>="1"&gt;</a:t>
            </a:r>
          </a:p>
          <a:p>
            <a:r>
              <a:rPr lang="cs-CZ" sz="2400" dirty="0"/>
              <a:t>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xs:documentation</a:t>
            </a:r>
            <a:r>
              <a:rPr lang="cs-CZ" sz="2400" dirty="0"/>
              <a:t>&gt;Vektor parametrů a jejich hodnot identifikující záznam&lt;/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&lt;/</a:t>
            </a:r>
            <a:r>
              <a:rPr lang="cs-CZ" sz="2400" dirty="0" err="1"/>
              <a:t>xs:element</a:t>
            </a:r>
            <a:r>
              <a:rPr lang="cs-CZ" sz="2400" dirty="0"/>
              <a:t>&gt;</a:t>
            </a:r>
          </a:p>
          <a:p>
            <a:r>
              <a:rPr lang="cs-CZ" sz="2400" dirty="0"/>
              <a:t>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xs:element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name</a:t>
            </a:r>
            <a:r>
              <a:rPr lang="cs-CZ" sz="2400" b="1" dirty="0">
                <a:highlight>
                  <a:srgbClr val="00FF00"/>
                </a:highlight>
              </a:rPr>
              <a:t>="</a:t>
            </a:r>
            <a:r>
              <a:rPr lang="cs-CZ" sz="2400" b="1" dirty="0" err="1">
                <a:highlight>
                  <a:srgbClr val="00FF00"/>
                </a:highlight>
              </a:rPr>
              <a:t>StavZaznamu</a:t>
            </a:r>
            <a:r>
              <a:rPr lang="cs-CZ" sz="2400" b="1" dirty="0">
                <a:highlight>
                  <a:srgbClr val="00FF00"/>
                </a:highlight>
              </a:rPr>
              <a:t>" type="</a:t>
            </a:r>
            <a:r>
              <a:rPr lang="cs-CZ" sz="2400" b="1" dirty="0" err="1">
                <a:highlight>
                  <a:srgbClr val="00FF00"/>
                </a:highlight>
              </a:rPr>
              <a:t>com:StavZaznamu</a:t>
            </a:r>
            <a:r>
              <a:rPr lang="cs-CZ" sz="2400" b="1" dirty="0">
                <a:highlight>
                  <a:srgbClr val="00FF00"/>
                </a:highlight>
              </a:rPr>
              <a:t>" </a:t>
            </a:r>
            <a:r>
              <a:rPr lang="cs-CZ" sz="2400" b="1" dirty="0" err="1">
                <a:highlight>
                  <a:srgbClr val="00FF00"/>
                </a:highlight>
              </a:rPr>
              <a:t>minOccurs</a:t>
            </a:r>
            <a:r>
              <a:rPr lang="cs-CZ" sz="2400" b="1" dirty="0">
                <a:highlight>
                  <a:srgbClr val="00FF00"/>
                </a:highlight>
              </a:rPr>
              <a:t>="1" </a:t>
            </a:r>
            <a:r>
              <a:rPr lang="cs-CZ" sz="2400" b="1" dirty="0" err="1">
                <a:highlight>
                  <a:srgbClr val="00FF00"/>
                </a:highlight>
              </a:rPr>
              <a:t>maxOccurs</a:t>
            </a:r>
            <a:r>
              <a:rPr lang="cs-CZ" sz="2400" b="1" dirty="0">
                <a:highlight>
                  <a:srgbClr val="00FF00"/>
                </a:highlight>
              </a:rPr>
              <a:t>="1"&gt;</a:t>
            </a:r>
          </a:p>
          <a:p>
            <a:r>
              <a:rPr lang="cs-CZ" sz="2400" dirty="0"/>
              <a:t>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xs:documentation</a:t>
            </a:r>
            <a:r>
              <a:rPr lang="cs-CZ" sz="2400" dirty="0"/>
              <a:t>&gt;Stav zpracování záznamu&lt;/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&lt;/</a:t>
            </a:r>
            <a:r>
              <a:rPr lang="cs-CZ" sz="2400" dirty="0" err="1"/>
              <a:t>xs:element</a:t>
            </a:r>
            <a:r>
              <a:rPr lang="cs-CZ" sz="2400" dirty="0"/>
              <a:t>&gt;</a:t>
            </a:r>
          </a:p>
          <a:p>
            <a:r>
              <a:rPr lang="cs-CZ" sz="2400" dirty="0"/>
              <a:t>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xs:element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name</a:t>
            </a:r>
            <a:r>
              <a:rPr lang="cs-CZ" sz="2400" b="1" dirty="0">
                <a:highlight>
                  <a:srgbClr val="00FF00"/>
                </a:highlight>
              </a:rPr>
              <a:t>="Chyba" type="</a:t>
            </a:r>
            <a:r>
              <a:rPr lang="cs-CZ" sz="2400" b="1" dirty="0" err="1">
                <a:highlight>
                  <a:srgbClr val="00FF00"/>
                </a:highlight>
              </a:rPr>
              <a:t>ChybaZaznamuType</a:t>
            </a:r>
            <a:r>
              <a:rPr lang="cs-CZ" sz="2400" b="1" dirty="0">
                <a:highlight>
                  <a:srgbClr val="00FF00"/>
                </a:highlight>
              </a:rPr>
              <a:t>" </a:t>
            </a:r>
            <a:r>
              <a:rPr lang="cs-CZ" sz="2400" b="1" dirty="0" err="1">
                <a:highlight>
                  <a:srgbClr val="00FF00"/>
                </a:highlight>
              </a:rPr>
              <a:t>minOccurs</a:t>
            </a:r>
            <a:r>
              <a:rPr lang="cs-CZ" sz="2400" b="1" dirty="0">
                <a:highlight>
                  <a:srgbClr val="00FF00"/>
                </a:highlight>
              </a:rPr>
              <a:t>="0" </a:t>
            </a:r>
            <a:r>
              <a:rPr lang="cs-CZ" sz="2400" b="1" dirty="0" err="1">
                <a:highlight>
                  <a:srgbClr val="00FF00"/>
                </a:highlight>
              </a:rPr>
              <a:t>maxOccurs</a:t>
            </a:r>
            <a:r>
              <a:rPr lang="cs-CZ" sz="2400" b="1" dirty="0">
                <a:highlight>
                  <a:srgbClr val="00FF00"/>
                </a:highlight>
              </a:rPr>
              <a:t>="</a:t>
            </a:r>
            <a:r>
              <a:rPr lang="cs-CZ" sz="2400" b="1" dirty="0" err="1">
                <a:highlight>
                  <a:srgbClr val="00FF00"/>
                </a:highlight>
              </a:rPr>
              <a:t>unbounded</a:t>
            </a:r>
            <a:r>
              <a:rPr lang="cs-CZ" sz="24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400" dirty="0"/>
              <a:t>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xs:documentation</a:t>
            </a:r>
            <a:r>
              <a:rPr lang="cs-CZ" sz="2400" dirty="0"/>
              <a:t>&gt;Chyba k záznamu&lt;/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&lt;/</a:t>
            </a:r>
            <a:r>
              <a:rPr lang="cs-CZ" sz="2400" dirty="0" err="1"/>
              <a:t>xs:element</a:t>
            </a:r>
            <a:r>
              <a:rPr lang="cs-CZ" sz="2400" dirty="0"/>
              <a:t>&gt;</a:t>
            </a:r>
          </a:p>
          <a:p>
            <a:r>
              <a:rPr lang="cs-CZ" sz="2400" dirty="0"/>
              <a:t>	&lt;/</a:t>
            </a:r>
            <a:r>
              <a:rPr lang="cs-CZ" sz="2400" dirty="0" err="1"/>
              <a:t>xs:sequence</a:t>
            </a:r>
            <a:r>
              <a:rPr lang="cs-CZ" sz="2400" dirty="0"/>
              <a:t>&gt;</a:t>
            </a:r>
          </a:p>
          <a:p>
            <a:r>
              <a:rPr lang="cs-CZ" sz="2400" dirty="0"/>
              <a:t>&lt;/</a:t>
            </a:r>
            <a:r>
              <a:rPr lang="cs-CZ" sz="2400" dirty="0" err="1"/>
              <a:t>xs:complexType</a:t>
            </a:r>
            <a:r>
              <a:rPr lang="cs-CZ" sz="24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C599B-5138-49E7-BEAA-FD24CD86EA05}"/>
              </a:ext>
            </a:extLst>
          </p:cNvPr>
          <p:cNvSpPr txBox="1"/>
          <p:nvPr/>
        </p:nvSpPr>
        <p:spPr>
          <a:xfrm>
            <a:off x="1335088" y="11990589"/>
            <a:ext cx="213710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Identifikace chybného záznamu Transakce (transakční výkaz)  nebo Položky číselníku (číselníkový výkaz) , stav na základě vyhodnocení kontrol a seznam chybných kontrol k záznamu.</a:t>
            </a:r>
          </a:p>
        </p:txBody>
      </p:sp>
    </p:spTree>
    <p:extLst>
      <p:ext uri="{BB962C8B-B14F-4D97-AF65-F5344CB8AC3E}">
        <p14:creationId xmlns:p14="http://schemas.microsoft.com/office/powerpoint/2010/main" val="23602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StavZaznamu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D92A8-F8E9-46A8-9887-3F7BC1304824}"/>
              </a:ext>
            </a:extLst>
          </p:cNvPr>
          <p:cNvSpPr txBox="1"/>
          <p:nvPr/>
        </p:nvSpPr>
        <p:spPr>
          <a:xfrm>
            <a:off x="1335088" y="3117067"/>
            <a:ext cx="21130465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xs:simpleType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name</a:t>
            </a:r>
            <a:r>
              <a:rPr lang="cs-CZ" sz="2400" b="1" dirty="0">
                <a:highlight>
                  <a:srgbClr val="00FF00"/>
                </a:highlight>
              </a:rPr>
              <a:t>="</a:t>
            </a:r>
            <a:r>
              <a:rPr lang="cs-CZ" sz="2400" b="1" dirty="0" err="1">
                <a:highlight>
                  <a:srgbClr val="00FF00"/>
                </a:highlight>
              </a:rPr>
              <a:t>StavZaznamu</a:t>
            </a:r>
            <a:r>
              <a:rPr lang="cs-CZ" sz="24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400" dirty="0"/>
              <a:t>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</a:t>
            </a:r>
            <a:r>
              <a:rPr lang="cs-CZ" sz="2400" dirty="0" err="1"/>
              <a:t>xs:documentation</a:t>
            </a:r>
            <a:r>
              <a:rPr lang="cs-CZ" sz="2400" dirty="0"/>
              <a:t>&gt;Stavy zpracování záznamů (transakčních a číselníkových) výkazů&lt;/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</a:t>
            </a:r>
            <a:r>
              <a:rPr lang="cs-CZ" sz="2400" dirty="0" err="1"/>
              <a:t>xs:restriction</a:t>
            </a:r>
            <a:r>
              <a:rPr lang="cs-CZ" sz="2400" dirty="0"/>
              <a:t> base="</a:t>
            </a:r>
            <a:r>
              <a:rPr lang="cs-CZ" sz="2400" dirty="0" err="1"/>
              <a:t>xs:string</a:t>
            </a:r>
            <a:r>
              <a:rPr lang="cs-CZ" sz="2400" dirty="0"/>
              <a:t>"&gt;</a:t>
            </a:r>
          </a:p>
          <a:p>
            <a:r>
              <a:rPr lang="cs-CZ" sz="2400" dirty="0"/>
              <a:t>	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xs:enumeration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value</a:t>
            </a:r>
            <a:r>
              <a:rPr lang="cs-CZ" sz="2400" b="1" dirty="0">
                <a:highlight>
                  <a:srgbClr val="00FF00"/>
                </a:highlight>
              </a:rPr>
              <a:t>="ODMITNUTO"&gt;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	&lt;</a:t>
            </a:r>
            <a:r>
              <a:rPr lang="cs-CZ" sz="2400" dirty="0" err="1"/>
              <a:t>xs:documentation</a:t>
            </a:r>
            <a:r>
              <a:rPr lang="cs-CZ" sz="2400" dirty="0"/>
              <a:t>&gt;Odmítnuto&lt;/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xs:enumeration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xs:enumeration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value</a:t>
            </a:r>
            <a:r>
              <a:rPr lang="cs-CZ" sz="2400" b="1" dirty="0">
                <a:highlight>
                  <a:srgbClr val="00FF00"/>
                </a:highlight>
              </a:rPr>
              <a:t>="CEKAJICI"&gt;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	&lt;</a:t>
            </a:r>
            <a:r>
              <a:rPr lang="cs-CZ" sz="2400" dirty="0" err="1"/>
              <a:t>xs:documentation</a:t>
            </a:r>
            <a:r>
              <a:rPr lang="cs-CZ" sz="2400" dirty="0"/>
              <a:t>&gt;Čekající&lt;/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xs:enumeration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</a:t>
            </a:r>
            <a:r>
              <a:rPr lang="cs-CZ" sz="2400" b="1" dirty="0">
                <a:highlight>
                  <a:srgbClr val="00FF00"/>
                </a:highlight>
              </a:rPr>
              <a:t>&lt;</a:t>
            </a:r>
            <a:r>
              <a:rPr lang="cs-CZ" sz="2400" b="1" dirty="0" err="1">
                <a:highlight>
                  <a:srgbClr val="00FF00"/>
                </a:highlight>
              </a:rPr>
              <a:t>xs:enumeration</a:t>
            </a:r>
            <a:r>
              <a:rPr lang="cs-CZ" sz="2400" b="1" dirty="0">
                <a:highlight>
                  <a:srgbClr val="00FF00"/>
                </a:highlight>
              </a:rPr>
              <a:t> </a:t>
            </a:r>
            <a:r>
              <a:rPr lang="cs-CZ" sz="2400" b="1" dirty="0" err="1">
                <a:highlight>
                  <a:srgbClr val="00FF00"/>
                </a:highlight>
              </a:rPr>
              <a:t>value</a:t>
            </a:r>
            <a:r>
              <a:rPr lang="cs-CZ" sz="2400" b="1" dirty="0">
                <a:highlight>
                  <a:srgbClr val="00FF00"/>
                </a:highlight>
              </a:rPr>
              <a:t>="AKCEPTOVANO"&gt;</a:t>
            </a:r>
          </a:p>
          <a:p>
            <a:r>
              <a:rPr lang="cs-CZ" sz="2400" dirty="0"/>
              <a:t>				&lt;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	&lt;</a:t>
            </a:r>
            <a:r>
              <a:rPr lang="cs-CZ" sz="2400" dirty="0" err="1"/>
              <a:t>xs:documentation</a:t>
            </a:r>
            <a:r>
              <a:rPr lang="cs-CZ" sz="2400" dirty="0"/>
              <a:t>&gt;Akceptováno&lt;/</a:t>
            </a:r>
            <a:r>
              <a:rPr lang="cs-CZ" sz="2400" dirty="0" err="1"/>
              <a:t>xs:documentation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	&lt;/</a:t>
            </a:r>
            <a:r>
              <a:rPr lang="cs-CZ" sz="2400" dirty="0" err="1"/>
              <a:t>xs:annotation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	&lt;/</a:t>
            </a:r>
            <a:r>
              <a:rPr lang="cs-CZ" sz="2400" dirty="0" err="1"/>
              <a:t>xs:enumeration</a:t>
            </a:r>
            <a:r>
              <a:rPr lang="cs-CZ" sz="2400" dirty="0"/>
              <a:t>&gt;</a:t>
            </a:r>
          </a:p>
          <a:p>
            <a:r>
              <a:rPr lang="cs-CZ" sz="2400" dirty="0"/>
              <a:t>		&lt;/</a:t>
            </a:r>
            <a:r>
              <a:rPr lang="cs-CZ" sz="2400" dirty="0" err="1"/>
              <a:t>xs:restriction</a:t>
            </a:r>
            <a:r>
              <a:rPr lang="cs-CZ" sz="2400" dirty="0"/>
              <a:t>&gt;</a:t>
            </a:r>
          </a:p>
          <a:p>
            <a:r>
              <a:rPr lang="cs-CZ" sz="2400" dirty="0"/>
              <a:t>&lt;/</a:t>
            </a:r>
            <a:r>
              <a:rPr lang="cs-CZ" sz="2400" dirty="0" err="1"/>
              <a:t>xs:simpleType</a:t>
            </a:r>
            <a:r>
              <a:rPr lang="cs-CZ" sz="2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244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ChybaZaznamuType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D92A8-F8E9-46A8-9887-3F7BC1304824}"/>
              </a:ext>
            </a:extLst>
          </p:cNvPr>
          <p:cNvSpPr txBox="1"/>
          <p:nvPr/>
        </p:nvSpPr>
        <p:spPr>
          <a:xfrm>
            <a:off x="1335087" y="3386008"/>
            <a:ext cx="222062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xs:complexType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ChybaZaznamuType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Kod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dt:DT_KOD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="1"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b="1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Zavaznost</a:t>
            </a:r>
            <a:r>
              <a:rPr lang="cs-CZ" sz="2800" b="1" dirty="0">
                <a:highlight>
                  <a:srgbClr val="00FF00"/>
                </a:highlight>
              </a:rPr>
              <a:t>" type="</a:t>
            </a:r>
            <a:r>
              <a:rPr lang="cs-CZ" sz="2800" b="1" dirty="0" err="1">
                <a:highlight>
                  <a:srgbClr val="00FF00"/>
                </a:highlight>
              </a:rPr>
              <a:t>com:ZavaznostKontroly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="1"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b="1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="Text" type="dt:DT_TEXT2000"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="1"/&gt;</a:t>
            </a:r>
          </a:p>
          <a:p>
            <a:r>
              <a:rPr lang="cs-CZ" sz="2800" b="1" dirty="0"/>
              <a:t>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="Lokalizace" type="</a:t>
            </a:r>
            <a:r>
              <a:rPr lang="cs-CZ" sz="2800" b="1" dirty="0" err="1">
                <a:highlight>
                  <a:srgbClr val="00FF00"/>
                </a:highlight>
              </a:rPr>
              <a:t>ChybaLokalizaceZaznamuType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unbounded</a:t>
            </a:r>
            <a:r>
              <a:rPr lang="cs-CZ" sz="2800" b="1" dirty="0">
                <a:highlight>
                  <a:srgbClr val="00FF00"/>
                </a:highlight>
              </a:rPr>
              <a:t>"/&gt;</a:t>
            </a:r>
          </a:p>
          <a:p>
            <a:r>
              <a:rPr lang="cs-CZ" sz="2800" dirty="0"/>
              <a:t>	&lt;/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65CC5-31FD-4A7E-B1F1-B7933F8A54E6}"/>
              </a:ext>
            </a:extLst>
          </p:cNvPr>
          <p:cNvSpPr txBox="1"/>
          <p:nvPr/>
        </p:nvSpPr>
        <p:spPr>
          <a:xfrm>
            <a:off x="1201270" y="7467164"/>
            <a:ext cx="217125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Chybná kontrola k záznamu Transakce (transakční výkaz)  nebo Položky číselníku (číselníkový výkaz)  a další informace k lokalizaci chybných dat.</a:t>
            </a:r>
          </a:p>
          <a:p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ChybaLokalizaceZaznamuType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D92A8-F8E9-46A8-9887-3F7BC1304824}"/>
              </a:ext>
            </a:extLst>
          </p:cNvPr>
          <p:cNvSpPr txBox="1"/>
          <p:nvPr/>
        </p:nvSpPr>
        <p:spPr>
          <a:xfrm>
            <a:off x="1335087" y="3386008"/>
            <a:ext cx="22206231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xs:complexType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ChybaLokalizaceZaznamuType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xs:documentation</a:t>
            </a:r>
            <a:r>
              <a:rPr lang="cs-CZ" sz="2800" dirty="0"/>
              <a:t>&gt;Seznam identifikací pro detailní lokalizaci chyby.&lt;/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xs:sequence</a:t>
            </a:r>
            <a:r>
              <a:rPr lang="cs-CZ" sz="2800" dirty="0"/>
              <a:t>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DatovaOblastKod</a:t>
            </a:r>
            <a:r>
              <a:rPr lang="cs-CZ" sz="2800" b="1" dirty="0">
                <a:highlight>
                  <a:srgbClr val="00FF00"/>
                </a:highlight>
              </a:rPr>
              <a:t>" type="dt:DT_TEXT100"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	&lt;</a:t>
            </a:r>
            <a:r>
              <a:rPr lang="cs-CZ" sz="2800" dirty="0" err="1"/>
              <a:t>xs:documentation</a:t>
            </a:r>
            <a:r>
              <a:rPr lang="cs-CZ" sz="2800" dirty="0"/>
              <a:t>&gt;Kód datové oblasti&lt;/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xs:element</a:t>
            </a:r>
            <a:r>
              <a:rPr lang="cs-CZ" sz="2800" dirty="0"/>
              <a:t>&gt;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="Detail" type="</a:t>
            </a:r>
            <a:r>
              <a:rPr lang="cs-CZ" sz="2800" b="1" dirty="0" err="1">
                <a:highlight>
                  <a:srgbClr val="00FF00"/>
                </a:highlight>
              </a:rPr>
              <a:t>ChybaLokalizaceZaznamuDetailType</a:t>
            </a:r>
            <a:r>
              <a:rPr lang="cs-CZ" sz="2800" b="1" dirty="0">
                <a:highlight>
                  <a:srgbClr val="00FF00"/>
                </a:highlight>
              </a:rPr>
              <a:t>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="1"&gt;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	&lt;</a:t>
            </a:r>
            <a:r>
              <a:rPr lang="cs-CZ" sz="2800" dirty="0" err="1"/>
              <a:t>xs:documentation</a:t>
            </a:r>
            <a:r>
              <a:rPr lang="cs-CZ" sz="2800" dirty="0"/>
              <a:t>&gt;Detail k lokalizaci chyby&lt;/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xs:element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xs:sequence</a:t>
            </a:r>
            <a:r>
              <a:rPr lang="cs-CZ" sz="2800" dirty="0"/>
              <a:t>&gt; </a:t>
            </a:r>
          </a:p>
          <a:p>
            <a:r>
              <a:rPr lang="cs-CZ" sz="2800" dirty="0"/>
              <a:t>  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44A3F-03AB-46B7-BB6E-EED271116FB5}"/>
              </a:ext>
            </a:extLst>
          </p:cNvPr>
          <p:cNvSpPr txBox="1"/>
          <p:nvPr/>
        </p:nvSpPr>
        <p:spPr>
          <a:xfrm>
            <a:off x="1335086" y="11204063"/>
            <a:ext cx="213710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Chyba se může vztahovat k hlavnímu záznamu Transakce (transakční výkaz)  nebo Položky číselníku (číselníkový výkaz)  nebo také k podřízenému záznamu v doplňkové transakční nebo číselníkové Datové </a:t>
            </a:r>
            <a:r>
              <a:rPr lang="cs-CZ" sz="2800" b="1" dirty="0" err="1">
                <a:solidFill>
                  <a:srgbClr val="0070C0"/>
                </a:solidFill>
              </a:rPr>
              <a:t>oblasto</a:t>
            </a:r>
            <a:r>
              <a:rPr lang="cs-CZ" sz="2800" b="1" dirty="0">
                <a:solidFill>
                  <a:srgbClr val="0070C0"/>
                </a:solidFill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417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ChybaLokalizaceZaznamuDetailType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DD92A8-F8E9-46A8-9887-3F7BC1304824}"/>
              </a:ext>
            </a:extLst>
          </p:cNvPr>
          <p:cNvSpPr txBox="1"/>
          <p:nvPr/>
        </p:nvSpPr>
        <p:spPr>
          <a:xfrm>
            <a:off x="1335087" y="3386008"/>
            <a:ext cx="222062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xs:complexType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ChybaLokalizaceZaznamuDetailType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</a:t>
            </a:r>
            <a:r>
              <a:rPr lang="cs-CZ" sz="2800" dirty="0" err="1"/>
              <a:t>xs:documentation</a:t>
            </a:r>
            <a:r>
              <a:rPr lang="cs-CZ" sz="2800" dirty="0"/>
              <a:t>&gt;Seznam identifikací pro detailní lokalizaci chyby.&lt;/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</a:t>
            </a:r>
            <a:r>
              <a:rPr lang="cs-CZ" sz="2800" dirty="0" err="1"/>
              <a:t>xs:sequence</a:t>
            </a:r>
            <a:r>
              <a:rPr lang="cs-CZ" sz="2800" dirty="0"/>
              <a:t>&gt;			</a:t>
            </a:r>
          </a:p>
          <a:p>
            <a:r>
              <a:rPr lang="cs-CZ" sz="2800" dirty="0"/>
              <a:t>			</a:t>
            </a:r>
            <a:r>
              <a:rPr lang="cs-CZ" sz="2800" b="1" dirty="0">
                <a:highlight>
                  <a:srgbClr val="00FF00"/>
                </a:highlight>
              </a:rPr>
              <a:t>&lt;</a:t>
            </a:r>
            <a:r>
              <a:rPr lang="cs-CZ" sz="2800" b="1" dirty="0" err="1">
                <a:highlight>
                  <a:srgbClr val="00FF00"/>
                </a:highlight>
              </a:rPr>
              <a:t>xs:element</a:t>
            </a:r>
            <a:r>
              <a:rPr lang="cs-CZ" sz="2800" b="1" dirty="0">
                <a:highlight>
                  <a:srgbClr val="00FF00"/>
                </a:highlight>
              </a:rPr>
              <a:t> </a:t>
            </a:r>
            <a:r>
              <a:rPr lang="cs-CZ" sz="2800" b="1" dirty="0" err="1">
                <a:highlight>
                  <a:srgbClr val="00FF00"/>
                </a:highlight>
              </a:rPr>
              <a:t>name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DynPar</a:t>
            </a:r>
            <a:r>
              <a:rPr lang="cs-CZ" sz="2800" b="1" dirty="0">
                <a:highlight>
                  <a:srgbClr val="00FF00"/>
                </a:highlight>
              </a:rPr>
              <a:t>" type="dt:DT_TEXT2000" </a:t>
            </a:r>
            <a:r>
              <a:rPr lang="cs-CZ" sz="2800" b="1" dirty="0" err="1">
                <a:highlight>
                  <a:srgbClr val="00FF00"/>
                </a:highlight>
              </a:rPr>
              <a:t>minOccurs</a:t>
            </a:r>
            <a:r>
              <a:rPr lang="cs-CZ" sz="2800" b="1" dirty="0">
                <a:highlight>
                  <a:srgbClr val="00FF00"/>
                </a:highlight>
              </a:rPr>
              <a:t>="0" </a:t>
            </a:r>
            <a:r>
              <a:rPr lang="cs-CZ" sz="2800" b="1" dirty="0" err="1">
                <a:highlight>
                  <a:srgbClr val="00FF00"/>
                </a:highlight>
              </a:rPr>
              <a:t>maxOccurs</a:t>
            </a:r>
            <a:r>
              <a:rPr lang="cs-CZ" sz="2800" b="1" dirty="0">
                <a:highlight>
                  <a:srgbClr val="00FF00"/>
                </a:highlight>
              </a:rPr>
              <a:t>="</a:t>
            </a:r>
            <a:r>
              <a:rPr lang="cs-CZ" sz="2800" b="1" dirty="0" err="1">
                <a:highlight>
                  <a:srgbClr val="00FF00"/>
                </a:highlight>
              </a:rPr>
              <a:t>unbounded</a:t>
            </a:r>
            <a:r>
              <a:rPr lang="cs-CZ" sz="2800" b="1" dirty="0">
                <a:highlight>
                  <a:srgbClr val="00FF00"/>
                </a:highlight>
              </a:rPr>
              <a:t>"&gt;</a:t>
            </a:r>
          </a:p>
          <a:p>
            <a:r>
              <a:rPr lang="cs-CZ" sz="2800" dirty="0"/>
              <a:t>				&lt;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	&lt;</a:t>
            </a:r>
            <a:r>
              <a:rPr lang="cs-CZ" sz="2800" dirty="0" err="1"/>
              <a:t>xs:documentation</a:t>
            </a:r>
            <a:r>
              <a:rPr lang="cs-CZ" sz="2800" dirty="0"/>
              <a:t>&gt;Vektor parametrů a jejich hodnot&lt;/</a:t>
            </a:r>
            <a:r>
              <a:rPr lang="cs-CZ" sz="2800" dirty="0" err="1"/>
              <a:t>xs:documentation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	&lt;/</a:t>
            </a:r>
            <a:r>
              <a:rPr lang="cs-CZ" sz="2800" dirty="0" err="1"/>
              <a:t>xs:annotation</a:t>
            </a:r>
            <a:r>
              <a:rPr lang="cs-CZ" sz="2800" dirty="0"/>
              <a:t>&gt;</a:t>
            </a:r>
          </a:p>
          <a:p>
            <a:r>
              <a:rPr lang="cs-CZ" sz="2800" dirty="0"/>
              <a:t>			&lt;/</a:t>
            </a:r>
            <a:r>
              <a:rPr lang="cs-CZ" sz="2800" dirty="0" err="1"/>
              <a:t>xs:element</a:t>
            </a:r>
            <a:r>
              <a:rPr lang="cs-CZ" sz="2800" dirty="0"/>
              <a:t>&gt;</a:t>
            </a:r>
          </a:p>
          <a:p>
            <a:r>
              <a:rPr lang="cs-CZ" sz="2800" dirty="0"/>
              <a:t>		&lt;/</a:t>
            </a:r>
            <a:r>
              <a:rPr lang="cs-CZ" sz="2800" dirty="0" err="1"/>
              <a:t>xs:sequence</a:t>
            </a:r>
            <a:r>
              <a:rPr lang="cs-CZ" sz="2800" dirty="0"/>
              <a:t>&gt; </a:t>
            </a:r>
          </a:p>
          <a:p>
            <a:r>
              <a:rPr lang="cs-CZ" sz="2800" dirty="0"/>
              <a:t>  &lt;/</a:t>
            </a:r>
            <a:r>
              <a:rPr lang="cs-CZ" sz="2800" dirty="0" err="1"/>
              <a:t>xs:complexType</a:t>
            </a:r>
            <a:r>
              <a:rPr lang="cs-CZ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836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94275" y="1137245"/>
            <a:ext cx="19239442" cy="1846659"/>
          </a:xfrm>
        </p:spPr>
        <p:txBody>
          <a:bodyPr/>
          <a:lstStyle/>
          <a:p>
            <a:r>
              <a:rPr lang="cs-CZ" altLang="cs-CZ" dirty="0"/>
              <a:t>6 F. Webová služba </a:t>
            </a:r>
            <a:r>
              <a:rPr lang="cs-CZ" altLang="cs-CZ" dirty="0" err="1"/>
              <a:t>CtiStavZpracovani</a:t>
            </a:r>
            <a:r>
              <a:rPr lang="cs-CZ" altLang="cs-CZ" dirty="0"/>
              <a:t> – “</a:t>
            </a:r>
            <a:r>
              <a:rPr lang="cs-CZ" altLang="cs-CZ" dirty="0" err="1"/>
              <a:t>KrokZpracovaniType</a:t>
            </a:r>
            <a:r>
              <a:rPr lang="cs-CZ" altLang="cs-CZ" dirty="0"/>
              <a:t>“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BDBE-6B6B-4DDC-82C1-30B4A586F4C0}"/>
              </a:ext>
            </a:extLst>
          </p:cNvPr>
          <p:cNvSpPr txBox="1"/>
          <p:nvPr/>
        </p:nvSpPr>
        <p:spPr>
          <a:xfrm>
            <a:off x="1335088" y="3173506"/>
            <a:ext cx="17956958" cy="90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&lt;</a:t>
            </a:r>
            <a:r>
              <a:rPr lang="cs-CZ" sz="2000" b="1" dirty="0" err="1"/>
              <a:t>xs:simpleType</a:t>
            </a:r>
            <a:r>
              <a:rPr lang="cs-CZ" sz="2000" b="1" dirty="0"/>
              <a:t> </a:t>
            </a:r>
            <a:r>
              <a:rPr lang="cs-CZ" sz="2000" b="1" dirty="0" err="1"/>
              <a:t>name</a:t>
            </a:r>
            <a:r>
              <a:rPr lang="cs-CZ" sz="2000" b="1" dirty="0"/>
              <a:t>="</a:t>
            </a:r>
            <a:r>
              <a:rPr lang="cs-CZ" sz="2000" b="1" dirty="0" err="1"/>
              <a:t>KrokZpracovani</a:t>
            </a:r>
            <a:r>
              <a:rPr lang="cs-CZ" sz="2000" b="1" dirty="0"/>
              <a:t>"&gt;</a:t>
            </a:r>
          </a:p>
          <a:p>
            <a:r>
              <a:rPr lang="cs-CZ" sz="2000" dirty="0"/>
              <a:t>	&lt;</a:t>
            </a:r>
            <a:r>
              <a:rPr lang="cs-CZ" sz="2000" dirty="0" err="1"/>
              <a:t>xs:restriction</a:t>
            </a:r>
            <a:r>
              <a:rPr lang="cs-CZ" sz="2000" dirty="0"/>
              <a:t> base="</a:t>
            </a:r>
            <a:r>
              <a:rPr lang="cs-CZ" sz="2000" dirty="0" err="1"/>
              <a:t>xs:string</a:t>
            </a:r>
            <a:r>
              <a:rPr lang="cs-CZ" sz="2000" dirty="0"/>
              <a:t>"&gt;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="VZ"&gt;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&gt;Kontroly Vstupní zprávy&lt;/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="VYD"&gt;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&gt;Kontroly Vydání výskytu výkazu&lt;/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="JVK"&gt;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	&lt;</a:t>
            </a:r>
            <a:r>
              <a:rPr lang="cs-CZ" sz="2000" dirty="0" err="1"/>
              <a:t>xs:documentation</a:t>
            </a:r>
            <a:r>
              <a:rPr lang="cs-CZ" sz="2000" dirty="0"/>
              <a:t>&gt;Jednovýkazové </a:t>
            </a:r>
            <a:r>
              <a:rPr lang="cs-CZ" sz="2000" dirty="0" err="1"/>
              <a:t>konrtroly</a:t>
            </a:r>
            <a:r>
              <a:rPr lang="cs-CZ" sz="2000" dirty="0"/>
              <a:t>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</a:t>
            </a:r>
            <a:r>
              <a:rPr lang="cs-CZ" sz="2000" dirty="0" err="1"/>
              <a:t>xs:enumeration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="MVK"&gt;</a:t>
            </a:r>
          </a:p>
          <a:p>
            <a:r>
              <a:rPr lang="cs-CZ" sz="2000" dirty="0"/>
              <a:t>			&lt;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	&lt;</a:t>
            </a:r>
            <a:r>
              <a:rPr lang="cs-CZ" sz="2000" dirty="0" err="1"/>
              <a:t>xs:documentation</a:t>
            </a:r>
            <a:r>
              <a:rPr lang="cs-CZ" sz="2000" dirty="0"/>
              <a:t>&gt;Mezivýkazové kontroly&lt;/</a:t>
            </a:r>
            <a:r>
              <a:rPr lang="cs-CZ" sz="2000" dirty="0" err="1"/>
              <a:t>xs:documentation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	&lt;/</a:t>
            </a:r>
            <a:r>
              <a:rPr lang="cs-CZ" sz="2000" dirty="0" err="1"/>
              <a:t>xs:annotation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&lt;/</a:t>
            </a:r>
            <a:r>
              <a:rPr lang="cs-CZ" sz="2000" dirty="0" err="1"/>
              <a:t>xs:enumeration</a:t>
            </a:r>
            <a:r>
              <a:rPr lang="cs-CZ" sz="2000" dirty="0"/>
              <a:t>&gt;</a:t>
            </a:r>
          </a:p>
          <a:p>
            <a:r>
              <a:rPr lang="cs-CZ" sz="2000" dirty="0"/>
              <a:t>		</a:t>
            </a:r>
            <a:r>
              <a:rPr lang="cs-CZ" sz="2000" b="1" dirty="0">
                <a:highlight>
                  <a:srgbClr val="00FF00"/>
                </a:highlight>
              </a:rPr>
              <a:t>&lt;</a:t>
            </a:r>
            <a:r>
              <a:rPr lang="cs-CZ" sz="2000" b="1" dirty="0" err="1">
                <a:highlight>
                  <a:srgbClr val="00FF00"/>
                </a:highlight>
              </a:rPr>
              <a:t>xs:enumeration</a:t>
            </a:r>
            <a:r>
              <a:rPr lang="cs-CZ" sz="2000" b="1" dirty="0">
                <a:highlight>
                  <a:srgbClr val="00FF00"/>
                </a:highlight>
              </a:rPr>
              <a:t> </a:t>
            </a:r>
            <a:r>
              <a:rPr lang="cs-CZ" sz="2000" b="1" dirty="0" err="1">
                <a:highlight>
                  <a:srgbClr val="00FF00"/>
                </a:highlight>
              </a:rPr>
              <a:t>value</a:t>
            </a:r>
            <a:r>
              <a:rPr lang="cs-CZ" sz="2000" b="1" dirty="0">
                <a:highlight>
                  <a:srgbClr val="00FF00"/>
                </a:highlight>
              </a:rPr>
              <a:t>="FKZ"&gt;</a:t>
            </a:r>
          </a:p>
          <a:p>
            <a:r>
              <a:rPr lang="cs-CZ" sz="2000" dirty="0"/>
              <a:t>			</a:t>
            </a:r>
            <a:r>
              <a:rPr lang="cs-CZ" sz="2000" b="1" dirty="0">
                <a:highlight>
                  <a:srgbClr val="00FF00"/>
                </a:highlight>
              </a:rPr>
              <a:t>&lt;</a:t>
            </a:r>
            <a:r>
              <a:rPr lang="cs-CZ" sz="2000" b="1" dirty="0" err="1">
                <a:highlight>
                  <a:srgbClr val="00FF00"/>
                </a:highlight>
              </a:rPr>
              <a:t>xs:annotation</a:t>
            </a:r>
            <a:r>
              <a:rPr lang="cs-CZ" sz="2000" b="1" dirty="0">
                <a:highlight>
                  <a:srgbClr val="00FF00"/>
                </a:highlight>
              </a:rPr>
              <a:t>&gt;</a:t>
            </a:r>
          </a:p>
          <a:p>
            <a:r>
              <a:rPr lang="cs-CZ" sz="2000" dirty="0"/>
              <a:t>				</a:t>
            </a:r>
            <a:r>
              <a:rPr lang="cs-CZ" sz="2000" dirty="0">
                <a:highlight>
                  <a:srgbClr val="00FF00"/>
                </a:highlight>
              </a:rPr>
              <a:t>&lt;</a:t>
            </a:r>
            <a:r>
              <a:rPr lang="cs-CZ" sz="2000" b="1" dirty="0" err="1">
                <a:highlight>
                  <a:srgbClr val="00FF00"/>
                </a:highlight>
              </a:rPr>
              <a:t>xs:documentation</a:t>
            </a:r>
            <a:r>
              <a:rPr lang="cs-CZ" sz="2000" b="1" dirty="0">
                <a:highlight>
                  <a:srgbClr val="00FF00"/>
                </a:highlight>
              </a:rPr>
              <a:t>&gt;Formální kontroly záznamu&lt;/</a:t>
            </a:r>
            <a:r>
              <a:rPr lang="cs-CZ" sz="2000" b="1" dirty="0" err="1">
                <a:highlight>
                  <a:srgbClr val="00FF00"/>
                </a:highlight>
              </a:rPr>
              <a:t>xs:documentation</a:t>
            </a:r>
            <a:r>
              <a:rPr lang="cs-CZ" sz="2000" b="1" dirty="0">
                <a:highlight>
                  <a:srgbClr val="00FF00"/>
                </a:highlight>
              </a:rPr>
              <a:t>&gt;</a:t>
            </a:r>
          </a:p>
          <a:p>
            <a:r>
              <a:rPr lang="cs-CZ" sz="2000" dirty="0"/>
              <a:t>			</a:t>
            </a:r>
            <a:r>
              <a:rPr lang="cs-CZ" sz="2000" b="1" dirty="0">
                <a:highlight>
                  <a:srgbClr val="00FF00"/>
                </a:highlight>
              </a:rPr>
              <a:t>&lt;/</a:t>
            </a:r>
            <a:r>
              <a:rPr lang="cs-CZ" sz="2000" b="1" dirty="0" err="1">
                <a:highlight>
                  <a:srgbClr val="00FF00"/>
                </a:highlight>
              </a:rPr>
              <a:t>xs:annotation</a:t>
            </a:r>
            <a:r>
              <a:rPr lang="cs-CZ" sz="2000" b="1" dirty="0">
                <a:highlight>
                  <a:srgbClr val="00FF00"/>
                </a:highlight>
              </a:rPr>
              <a:t>&gt;</a:t>
            </a:r>
          </a:p>
          <a:p>
            <a:r>
              <a:rPr lang="cs-CZ" sz="2000" dirty="0"/>
              <a:t>		</a:t>
            </a:r>
            <a:r>
              <a:rPr lang="cs-CZ" sz="2000" b="1" dirty="0">
                <a:highlight>
                  <a:srgbClr val="00FF00"/>
                </a:highlight>
              </a:rPr>
              <a:t>&lt;/</a:t>
            </a:r>
            <a:r>
              <a:rPr lang="cs-CZ" sz="2000" b="1" dirty="0" err="1">
                <a:highlight>
                  <a:srgbClr val="00FF00"/>
                </a:highlight>
              </a:rPr>
              <a:t>xs:enumeration</a:t>
            </a:r>
            <a:r>
              <a:rPr lang="cs-CZ" sz="2000" b="1" dirty="0">
                <a:highlight>
                  <a:srgbClr val="00FF00"/>
                </a:highlight>
              </a:rPr>
              <a:t>&gt;</a:t>
            </a:r>
          </a:p>
          <a:p>
            <a:r>
              <a:rPr lang="cs-CZ" sz="2000" dirty="0"/>
              <a:t>	&lt;/</a:t>
            </a:r>
            <a:r>
              <a:rPr lang="cs-CZ" sz="2000" dirty="0" err="1"/>
              <a:t>xs:restriction</a:t>
            </a:r>
            <a:r>
              <a:rPr lang="cs-CZ" sz="2000" dirty="0"/>
              <a:t>&gt;</a:t>
            </a:r>
          </a:p>
          <a:p>
            <a:r>
              <a:rPr lang="cs-CZ" sz="2000" dirty="0"/>
              <a:t>&lt;/</a:t>
            </a:r>
            <a:r>
              <a:rPr lang="cs-CZ" sz="2000" dirty="0" err="1"/>
              <a:t>xs:simpleType</a:t>
            </a:r>
            <a:r>
              <a:rPr lang="cs-CZ" sz="2000" dirty="0"/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A3FC2-6B55-4F40-97DF-333E3B9EEC11}"/>
              </a:ext>
            </a:extLst>
          </p:cNvPr>
          <p:cNvSpPr txBox="1"/>
          <p:nvPr/>
        </p:nvSpPr>
        <p:spPr>
          <a:xfrm>
            <a:off x="1335088" y="12191359"/>
            <a:ext cx="2188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FKZ – formální kontroly zahrnují nyní kontroly návaznosti zaslaných záznamů na předchozí stav</a:t>
            </a:r>
          </a:p>
        </p:txBody>
      </p:sp>
    </p:spTree>
    <p:extLst>
      <p:ext uri="{BB962C8B-B14F-4D97-AF65-F5344CB8AC3E}">
        <p14:creationId xmlns:p14="http://schemas.microsoft.com/office/powerpoint/2010/main" val="40096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metodiky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156260" y="3436555"/>
            <a:ext cx="21363081" cy="6543590"/>
          </a:xfrm>
        </p:spPr>
        <p:txBody>
          <a:bodyPr>
            <a:normAutofit/>
          </a:bodyPr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rabicPeriod" startAt="3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D63C36C-DA4C-4144-82F3-B368BB3E26D7}"/>
              </a:ext>
            </a:extLst>
          </p:cNvPr>
          <p:cNvSpPr txBox="1">
            <a:spLocks/>
          </p:cNvSpPr>
          <p:nvPr/>
        </p:nvSpPr>
        <p:spPr>
          <a:xfrm>
            <a:off x="1110288" y="3259052"/>
            <a:ext cx="22161835" cy="892532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Návaznost na MtS 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nedochází k obsahovým ani podstatným strukturálním změnám výkazů proti MtS.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Jednotná pravidla a metapopis </a:t>
            </a:r>
            <a:r>
              <a:rPr lang="cs-CZ" sz="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zavedení jednotných pravidel metapopisu transakčních výkazů v SDAT.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5000" b="1" dirty="0">
                <a:latin typeface="Arial" panose="020B0604020202020204" pitchFamily="34" charset="0"/>
                <a:cs typeface="Times New Roman" panose="02020603050405020304" pitchFamily="18" charset="0"/>
              </a:rPr>
              <a:t>Změny metapopisu 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v SDAT byly provedeny dílčí změny v jednotlivých datových oblastech.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5400" dirty="0"/>
          </a:p>
          <a:p>
            <a:pPr lvl="2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95406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7. Protokoly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Přehled protokolů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Změny v protokolu XML SDAT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Statistika zpracování záznamů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Výsledky zpracování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Seznam chyb ve Vydání výskytu výkazu</a:t>
            </a:r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A. Přehled protokolů – transakční výkazy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786284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Typ protokolu</a:t>
            </a:r>
          </a:p>
          <a:p>
            <a:pPr lvl="2"/>
            <a:r>
              <a:rPr lang="cs-CZ" altLang="cs-CZ" dirty="0"/>
              <a:t>Protokol o zpracování transakcí vydání</a:t>
            </a:r>
          </a:p>
          <a:p>
            <a:pPr lvl="2"/>
            <a:r>
              <a:rPr lang="cs-CZ" altLang="cs-CZ" dirty="0"/>
              <a:t>Protokol o zpracování přijatých transakcí vydání</a:t>
            </a:r>
          </a:p>
          <a:p>
            <a:pPr lvl="2"/>
            <a:r>
              <a:rPr lang="cs-CZ" altLang="cs-CZ" dirty="0"/>
              <a:t>Protokol o zpracování čekajících transakcí vydání</a:t>
            </a:r>
          </a:p>
          <a:p>
            <a:pPr lvl="2"/>
            <a:endParaRPr lang="cs-CZ" altLang="cs-CZ" dirty="0"/>
          </a:p>
          <a:p>
            <a:pPr lvl="1"/>
            <a:r>
              <a:rPr lang="cs-CZ" altLang="cs-CZ" dirty="0"/>
              <a:t>Formát protokolu</a:t>
            </a:r>
          </a:p>
          <a:p>
            <a:pPr lvl="2"/>
            <a:r>
              <a:rPr lang="cs-CZ" altLang="cs-CZ" dirty="0"/>
              <a:t>Data ve formátu XML SDAT – protokol ve formátu XMLSDAT</a:t>
            </a:r>
          </a:p>
          <a:p>
            <a:pPr lvl="2"/>
            <a:r>
              <a:rPr lang="cs-CZ" altLang="cs-CZ" dirty="0"/>
              <a:t>Data ve formátu ISO 20022 – protokol ve formátu ISO 20022 i XMLSDAT</a:t>
            </a:r>
          </a:p>
          <a:p>
            <a:pPr lvl="2"/>
            <a:endParaRPr lang="cs-CZ" altLang="cs-CZ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8749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A. Přehled protokolů – číselníkové výkazy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786284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Typ protokolu</a:t>
            </a:r>
          </a:p>
          <a:p>
            <a:pPr lvl="2"/>
            <a:r>
              <a:rPr lang="cs-CZ" altLang="cs-CZ" dirty="0"/>
              <a:t>Protokol o zpracování vydání</a:t>
            </a:r>
          </a:p>
          <a:p>
            <a:pPr lvl="2"/>
            <a:endParaRPr lang="cs-CZ" altLang="cs-CZ" dirty="0"/>
          </a:p>
          <a:p>
            <a:pPr lvl="1"/>
            <a:r>
              <a:rPr lang="cs-CZ" altLang="cs-CZ" dirty="0"/>
              <a:t>Formát protokolu</a:t>
            </a:r>
          </a:p>
          <a:p>
            <a:pPr lvl="2"/>
            <a:r>
              <a:rPr lang="cs-CZ" altLang="cs-CZ" dirty="0"/>
              <a:t>Data ve formátu XML SDAT – protokol ve formátu XMLSDAT</a:t>
            </a:r>
          </a:p>
          <a:p>
            <a:pPr lvl="2"/>
            <a:endParaRPr lang="cs-CZ" altLang="cs-CZ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6222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B. Změny v protokolu XML SDAT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21388496" cy="5192036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21388496" cy="5192036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 lnSpcReduction="1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Verze – 1.1.0</a:t>
            </a:r>
          </a:p>
          <a:p>
            <a:pPr lvl="1"/>
            <a:r>
              <a:rPr lang="cs-CZ" altLang="cs-CZ" dirty="0"/>
              <a:t>Název – rozlišení protokolů</a:t>
            </a:r>
          </a:p>
          <a:p>
            <a:pPr lvl="1"/>
            <a:r>
              <a:rPr lang="cs-CZ" altLang="cs-CZ" dirty="0"/>
              <a:t>Statistika zpracování záznamů</a:t>
            </a:r>
          </a:p>
          <a:p>
            <a:pPr lvl="1"/>
            <a:r>
              <a:rPr lang="cs-CZ" altLang="cs-CZ" dirty="0"/>
              <a:t>Kroky zpracování</a:t>
            </a:r>
          </a:p>
          <a:p>
            <a:pPr lvl="1"/>
            <a:r>
              <a:rPr lang="cs-CZ" altLang="cs-CZ" dirty="0"/>
              <a:t>Výsledky zpracování</a:t>
            </a:r>
          </a:p>
          <a:p>
            <a:pPr lvl="1"/>
            <a:r>
              <a:rPr lang="cs-CZ" altLang="cs-CZ" dirty="0"/>
              <a:t>Seznam chyb</a:t>
            </a:r>
          </a:p>
          <a:p>
            <a:pPr lvl="2"/>
            <a:endParaRPr lang="cs-CZ" altLang="cs-CZ" dirty="0"/>
          </a:p>
          <a:p>
            <a:pPr lvl="1"/>
            <a:endParaRPr lang="en-US" alt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B12C7-E053-4898-A713-62F14608CE4F}"/>
              </a:ext>
            </a:extLst>
          </p:cNvPr>
          <p:cNvSpPr txBox="1"/>
          <p:nvPr/>
        </p:nvSpPr>
        <p:spPr>
          <a:xfrm>
            <a:off x="2272347" y="8980461"/>
            <a:ext cx="22340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Protokoly se nemění pro statistické výkazy, rozšíření se týkají transakčních a číselníkových výkazů.</a:t>
            </a:r>
          </a:p>
        </p:txBody>
      </p:sp>
    </p:spTree>
    <p:extLst>
      <p:ext uri="{BB962C8B-B14F-4D97-AF65-F5344CB8AC3E}">
        <p14:creationId xmlns:p14="http://schemas.microsoft.com/office/powerpoint/2010/main" val="119097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C. Statistika zpracování záznamů - transakční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8826776"/>
          </a:xfrm>
          <a:prstGeom prst="rect">
            <a:avLst/>
          </a:prstGeom>
          <a:noFill/>
        </p:spPr>
        <p:txBody>
          <a:bodyPr vert="horz" lIns="0" tIns="0" rIns="0" bIns="0" rtlCol="0">
            <a:normAutofit lnSpcReduction="1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CELKEM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celkový počet zaslaných záznamů Transakcí (součet nových a zrušených záznamů Transakcí) v daném Vydání výskytu výkazu.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AKCEPTOVANO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aktuální počet akceptovaných záznamů Transakcí po provedení zpracování daného Vydání výskytu výkazu.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ODMITNUTO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aktuální počet odmítnutých záznamů Transakcí po provedení zpracování daného Vydání výskytu výkazu.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PRIJATO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aktuální počet přijatých záznamů Transakcí po provedení zpracování daného Vydání výskytu výkazu. Tato informace je obsažena pouze v případě, že Vydání výskytu výkazu obsahuje nějaké „Přijaté“  Transakce.</a:t>
            </a:r>
          </a:p>
          <a:p>
            <a:pPr lvl="1"/>
            <a:r>
              <a:rPr lang="cs-CZ" sz="5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CEKAJICI </a:t>
            </a:r>
            <a:r>
              <a:rPr lang="cs-CZ" sz="3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aktuální počet čekajících záznamů Transakcí po provedení zpracování daného Vydání výskytu výkazu. Tato informace je obsažena pouze v případě, že Vydání výskytu výkazu obsahuje nějaké „Čekající“  Transakce.</a:t>
            </a:r>
            <a:endParaRPr lang="cs-CZ" altLang="cs-CZ" sz="3500" dirty="0"/>
          </a:p>
          <a:p>
            <a:pPr lvl="2"/>
            <a:endParaRPr lang="cs-CZ" altLang="cs-CZ" sz="5000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4062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C. Statistika zpracování záznamů - číselníkové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8826776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CELKEM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celkový počet zaslaných záznamů </a:t>
            </a:r>
            <a:r>
              <a:rPr lang="cs-CZ" sz="3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„Položek číselníku“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 daném Vydání výskytu výkazu.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AKCEPTOVANO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počet akceptovaných záznamů </a:t>
            </a:r>
            <a:r>
              <a:rPr lang="cs-CZ" sz="3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„Položek číselníku“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 provedení zpracování daného Vydání výskytu výkazu.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ODMITNUTO 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počet odmítnutých záznamů </a:t>
            </a:r>
            <a:r>
              <a:rPr lang="cs-CZ" sz="3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„Položek číselníku“</a:t>
            </a:r>
            <a:r>
              <a:rPr lang="cs-CZ" sz="3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 provedení zpracování daného Vydání výskytu výkazu.</a:t>
            </a:r>
            <a:endParaRPr lang="cs-CZ" altLang="cs-CZ" sz="3500" dirty="0"/>
          </a:p>
          <a:p>
            <a:pPr lvl="2"/>
            <a:endParaRPr lang="cs-CZ" altLang="cs-CZ" sz="5000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766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C. Statistika zpracování záznamů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8826776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SouhrnZpracovani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PolozkaSouhrnuZpracovani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&lt;Popis&gt;AKCEPTOVANO&lt;/Popis&gt;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&lt;Hodnota&gt;3&lt;/Hodnota&gt;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PolozkaSouhrnuZpracovani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PolozkaSouhrnuZpracovani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&lt;Popis&gt;ODMITNUTO&lt;/Popis&gt;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&lt;Hodnota&gt;0&lt;/Hodnota&gt;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PolozkaSouhrnuZpracovani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PolozkaSouhrnuZpracovani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&lt;Popis&gt;CELKEM&lt;/Popis&gt;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&lt;Hodnota&gt;3&lt;/Hodnota&gt;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PolozkaSouhrnuZpracovani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SouhrnZpracovani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lvl="2"/>
            <a:endParaRPr lang="cs-CZ" altLang="cs-CZ" sz="5000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698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D. Výsledky zpracování - transakční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786284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obsahuje informaci o celkovém výsledku zpracování Vydání výskytu výkazu.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AKCEPTOVANO – všechny zaslané záznamy Transakcí byly akceptovány.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ODMITNUTO – Vydání výskytu výkazu je odmítnuto jako celek na formální/formátové chyby nebo byly všechny zaslané záznamy Transakcí odmítnuty.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CASTECNE – Vydání výskytu výkazu obsahuje záznamy Transakcí s různým výsledkem zpracování.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875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D. Výsledky zpracování - číselníkové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786284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obsahuje informaci o celkovém výsledku zpracování Vydání výskytu výkazu.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AKCEPTOVANO – všechny zaslané záznamy „Položek číselníku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byly akceptovány.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ODMITNUTO – Vydání výskytu výkazu je odmítnuto jako celek na formální/formátové chyby nebo byly všechny zaslané záznamy „Položek číselníku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odmítnuty.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CASTECNE – Vydání výskytu výkazu obsahuje záznamy „Položek číselníku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 různým výsledkem zpracování.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770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D. Kroky zpracování – transakční i číselníkové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786284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obsahuje informace o k dílčímu kroku zpracování Vydání výskytu výkazu, který je uveden v elementu 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VYD –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formální a formátové kontroly Vydání výskytu výkazu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FKZ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formální kontroly návaznosti záznamů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JVK –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jednovýkazové kontroly záznamů</a:t>
            </a:r>
          </a:p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obsahuje informace o výsledku zpracování daného kroku.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0698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metapopis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A83B800E-E78E-4692-93BA-8A573A11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96" y="4164377"/>
            <a:ext cx="21820619" cy="44828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9C340D-5019-4136-937E-7FA18E3A9FBC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Transakční datová oblast - hlavní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1B2EED-A1C9-4577-BB5E-FC2B050A53DC}"/>
              </a:ext>
            </a:extLst>
          </p:cNvPr>
          <p:cNvSpPr txBox="1"/>
          <p:nvPr/>
        </p:nvSpPr>
        <p:spPr>
          <a:xfrm>
            <a:off x="2638424" y="9617940"/>
            <a:ext cx="18545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T0024 =  ‘NEWT‘ –  technický parametr - popisuje, že se jedná o novou Transakci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 R0011, R0012 – transakční parametry – věcný jednoznačný klíč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pořadí záznamu Transakce ve Vydání výskytu výkazu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D. Kroky zpracování – transakční i číselníkové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A9C79-7FDA-4C28-A0E4-FE18815E1221}"/>
              </a:ext>
            </a:extLst>
          </p:cNvPr>
          <p:cNvSpPr txBox="1"/>
          <p:nvPr/>
        </p:nvSpPr>
        <p:spPr>
          <a:xfrm>
            <a:off x="1335088" y="3586205"/>
            <a:ext cx="17455832" cy="713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&gt;AKCEPTOVANO&lt;/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&gt;VYD&lt;/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&gt;AKCEPTOVANO&lt;/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&gt;FKZ&lt;/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&gt;AKCEPTOVANO&lt;/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		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&gt;JVK&lt;/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KrokNazev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&gt;AKCEPTOVANO&lt;/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VysledekZpracovani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		</a:t>
            </a:r>
          </a:p>
          <a:p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KrokZpracovani</a:t>
            </a:r>
            <a:r>
              <a:rPr lang="cs-CZ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930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E. Seznam chyb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81</a:t>
            </a:fld>
            <a:endParaRPr lang="cs-CZ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8123EF-56B3-44B3-92D1-9A20E1EF8FD9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21388496" cy="7862845"/>
          </a:xfrm>
          <a:prstGeom prst="rect">
            <a:avLst/>
          </a:prstGeom>
          <a:noFill/>
        </p:spPr>
        <p:txBody>
          <a:bodyPr vert="horz" lIns="0" tIns="0" rIns="0" bIns="0" rtlCol="0">
            <a:normAutofit lnSpcReduction="100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SeznamChyb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obsahuje chyby ze všech kroků zpracování.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Element 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&lt;Chyba&gt; 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- obsahuje seznam chyb podle kódů Kontrol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Formální a formátové chyby Vydání výskytu výkazu (všechny typy výkazů)</a:t>
            </a:r>
          </a:p>
          <a:p>
            <a:pPr lvl="2"/>
            <a:r>
              <a:rPr lang="cs-CZ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Jednovýkazové a mezivýkazové kontroly statistických výkazů</a:t>
            </a:r>
          </a:p>
          <a:p>
            <a:pPr lvl="1"/>
            <a:r>
              <a:rPr lang="cs-CZ" altLang="cs-CZ" dirty="0">
                <a:cs typeface="Times New Roman" panose="02020603050405020304" pitchFamily="18" charset="0"/>
              </a:rPr>
              <a:t>Element </a:t>
            </a:r>
            <a:r>
              <a:rPr lang="cs-CZ" altLang="cs-CZ" b="1" dirty="0">
                <a:cs typeface="Times New Roman" panose="02020603050405020304" pitchFamily="18" charset="0"/>
              </a:rPr>
              <a:t>&lt;</a:t>
            </a:r>
            <a:r>
              <a:rPr lang="cs-CZ" altLang="cs-CZ" b="1" dirty="0" err="1">
                <a:cs typeface="Times New Roman" panose="02020603050405020304" pitchFamily="18" charset="0"/>
              </a:rPr>
              <a:t>ChybnyZaznam</a:t>
            </a:r>
            <a:r>
              <a:rPr lang="cs-CZ" altLang="cs-CZ" b="1" dirty="0">
                <a:cs typeface="Times New Roman" panose="02020603050405020304" pitchFamily="18" charset="0"/>
              </a:rPr>
              <a:t>&gt;</a:t>
            </a:r>
            <a:r>
              <a:rPr lang="cs-CZ" altLang="cs-CZ" dirty="0">
                <a:cs typeface="Times New Roman" panose="02020603050405020304" pitchFamily="18" charset="0"/>
              </a:rPr>
              <a:t>  - obsahuje seznam chyb podle chybných záznamů</a:t>
            </a:r>
          </a:p>
          <a:p>
            <a:pPr lvl="2"/>
            <a:r>
              <a:rPr lang="cs-CZ" altLang="cs-CZ" dirty="0">
                <a:cs typeface="Times New Roman" panose="02020603050405020304" pitchFamily="18" charset="0"/>
              </a:rPr>
              <a:t>Formální kontroly návaznosti záznamů transakčních a číselníkových výkazů</a:t>
            </a:r>
          </a:p>
          <a:p>
            <a:pPr lvl="2"/>
            <a:r>
              <a:rPr lang="cs-CZ" altLang="cs-CZ" dirty="0">
                <a:cs typeface="Times New Roman" panose="02020603050405020304" pitchFamily="18" charset="0"/>
              </a:rPr>
              <a:t>Jednovýkazové a mezivýkazové kontroly záznamů transakčních a číselníkových výkazů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0567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7 E. Seznam chyb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1058807" y="3334744"/>
            <a:ext cx="22898473" cy="109984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cs-CZ" sz="2800" dirty="0" err="1">
                <a:cs typeface="Times New Roman" panose="02020603050405020304" pitchFamily="18" charset="0"/>
              </a:rPr>
              <a:t>ChybyZpracovani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&lt;</a:t>
            </a:r>
            <a:r>
              <a:rPr lang="cs-CZ" sz="2800" dirty="0" err="1">
                <a:cs typeface="Times New Roman" panose="02020603050405020304" pitchFamily="18" charset="0"/>
              </a:rPr>
              <a:t>ChybnyZaznam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&lt;</a:t>
            </a:r>
            <a:r>
              <a:rPr lang="cs-CZ" sz="2800" dirty="0" err="1">
                <a:cs typeface="Times New Roman" panose="02020603050405020304" pitchFamily="18" charset="0"/>
              </a:rPr>
              <a:t>DatovaOblast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b="1" dirty="0">
                <a:cs typeface="Times New Roman" panose="02020603050405020304" pitchFamily="18" charset="0"/>
              </a:rPr>
              <a:t>TRAF10_11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DatovaOblast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&lt;</a:t>
            </a:r>
            <a:r>
              <a:rPr lang="cs-CZ" sz="2800" dirty="0" err="1">
                <a:cs typeface="Times New Roman" panose="02020603050405020304" pitchFamily="18" charset="0"/>
              </a:rPr>
              <a:t>DynPar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b="1" dirty="0">
                <a:cs typeface="Times New Roman" panose="02020603050405020304" pitchFamily="18" charset="0"/>
              </a:rPr>
              <a:t>T0019:1,R0011:TRANSAKCE1,R0012:391200AADNVKZ7FJ1A86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DynPar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&lt;</a:t>
            </a:r>
            <a:r>
              <a:rPr lang="cs-CZ" sz="2800" dirty="0" err="1">
                <a:cs typeface="Times New Roman" panose="02020603050405020304" pitchFamily="18" charset="0"/>
              </a:rPr>
              <a:t>StavZaznamu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b="1" dirty="0">
                <a:cs typeface="Times New Roman" panose="02020603050405020304" pitchFamily="18" charset="0"/>
              </a:rPr>
              <a:t>CEKAJICI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StavZaznamu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&lt;Chyba&gt;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&lt;</a:t>
            </a:r>
            <a:r>
              <a:rPr lang="cs-CZ" sz="2800" dirty="0" err="1">
                <a:cs typeface="Times New Roman" panose="02020603050405020304" pitchFamily="18" charset="0"/>
              </a:rPr>
              <a:t>Kod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b="1" dirty="0">
                <a:cs typeface="Times New Roman" panose="02020603050405020304" pitchFamily="18" charset="0"/>
              </a:rPr>
              <a:t>CON-411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Kod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&lt;</a:t>
            </a:r>
            <a:r>
              <a:rPr lang="cs-CZ" sz="2800" dirty="0" err="1">
                <a:cs typeface="Times New Roman" panose="02020603050405020304" pitchFamily="18" charset="0"/>
              </a:rPr>
              <a:t>Zavaznost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dirty="0" err="1">
                <a:cs typeface="Times New Roman" panose="02020603050405020304" pitchFamily="18" charset="0"/>
              </a:rPr>
              <a:t>Zavazna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Zavaznost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&lt;Text&gt;CON-411: "</a:t>
            </a:r>
            <a:r>
              <a:rPr lang="cs-CZ" sz="2800" dirty="0" err="1">
                <a:cs typeface="Times New Roman" panose="02020603050405020304" pitchFamily="18" charset="0"/>
              </a:rPr>
              <a:t>The</a:t>
            </a:r>
            <a:r>
              <a:rPr lang="cs-CZ" sz="2800" dirty="0">
                <a:cs typeface="Times New Roman" panose="02020603050405020304" pitchFamily="18" charset="0"/>
              </a:rPr>
              <a:t> instrument </a:t>
            </a:r>
            <a:r>
              <a:rPr lang="cs-CZ" sz="2800" dirty="0" err="1">
                <a:cs typeface="Times New Roman" panose="02020603050405020304" pitchFamily="18" charset="0"/>
              </a:rPr>
              <a:t>should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be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present</a:t>
            </a:r>
            <a:r>
              <a:rPr lang="cs-CZ" sz="2800" dirty="0">
                <a:cs typeface="Times New Roman" panose="02020603050405020304" pitchFamily="18" charset="0"/>
              </a:rPr>
              <a:t> in reference data </a:t>
            </a:r>
            <a:r>
              <a:rPr lang="cs-CZ" sz="2800" dirty="0" err="1">
                <a:cs typeface="Times New Roman" panose="02020603050405020304" pitchFamily="18" charset="0"/>
              </a:rPr>
              <a:t>for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the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trading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date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for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the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following</a:t>
            </a:r>
            <a:r>
              <a:rPr lang="cs-CZ" sz="2800" dirty="0"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cs typeface="Times New Roman" panose="02020603050405020304" pitchFamily="18" charset="0"/>
              </a:rPr>
              <a:t>transactions</a:t>
            </a:r>
            <a:r>
              <a:rPr lang="cs-CZ" sz="2800" dirty="0">
                <a:cs typeface="Times New Roman" panose="02020603050405020304" pitchFamily="18" charset="0"/>
              </a:rPr>
              <a:t>: …… &lt;/Text&gt;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&lt;Lokalizace&gt;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       &lt;</a:t>
            </a:r>
            <a:r>
              <a:rPr lang="cs-CZ" sz="2800" dirty="0" err="1">
                <a:cs typeface="Times New Roman" panose="02020603050405020304" pitchFamily="18" charset="0"/>
              </a:rPr>
              <a:t>DatovaOblastKod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b="1" dirty="0">
                <a:cs typeface="Times New Roman" panose="02020603050405020304" pitchFamily="18" charset="0"/>
              </a:rPr>
              <a:t>TRAF10_11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DatovaOblastKod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       &lt;Detail&gt;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             &lt;</a:t>
            </a:r>
            <a:r>
              <a:rPr lang="cs-CZ" sz="2800" dirty="0" err="1">
                <a:cs typeface="Times New Roman" panose="02020603050405020304" pitchFamily="18" charset="0"/>
              </a:rPr>
              <a:t>DynPar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r>
              <a:rPr lang="cs-CZ" sz="2800" b="1" dirty="0">
                <a:cs typeface="Times New Roman" panose="02020603050405020304" pitchFamily="18" charset="0"/>
              </a:rPr>
              <a:t>T0019:1,R0011:TRANSAKCE1,R0012:391200AADNVKZ7FJ1A86</a:t>
            </a:r>
            <a:r>
              <a:rPr lang="cs-CZ" sz="2800" dirty="0">
                <a:cs typeface="Times New Roman" panose="02020603050405020304" pitchFamily="18" charset="0"/>
              </a:rPr>
              <a:t>&lt;/</a:t>
            </a:r>
            <a:r>
              <a:rPr lang="cs-CZ" sz="2800" dirty="0" err="1">
                <a:cs typeface="Times New Roman" panose="02020603050405020304" pitchFamily="18" charset="0"/>
              </a:rPr>
              <a:t>DynPar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       &lt;/Detail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     &lt;/Lokalizace&gt;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>
                <a:cs typeface="Times New Roman" panose="02020603050405020304" pitchFamily="18" charset="0"/>
              </a:rPr>
              <a:t>               &lt;/Chyba&gt;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>
                <a:cs typeface="Times New Roman" panose="02020603050405020304" pitchFamily="18" charset="0"/>
              </a:rPr>
              <a:t>  &lt;/</a:t>
            </a:r>
            <a:r>
              <a:rPr lang="cs-CZ" sz="2800" dirty="0" err="1">
                <a:cs typeface="Times New Roman" panose="02020603050405020304" pitchFamily="18" charset="0"/>
              </a:rPr>
              <a:t>ChybnyZaznam</a:t>
            </a:r>
            <a:r>
              <a:rPr lang="cs-CZ" sz="2800" dirty="0">
                <a:cs typeface="Times New Roman" panose="02020603050405020304" pitchFamily="18" charset="0"/>
              </a:rPr>
              <a:t>&gt;</a:t>
            </a:r>
            <a:endParaRPr lang="cs-CZ" altLang="cs-CZ" sz="2800" dirty="0">
              <a:cs typeface="Times New Roman" panose="02020603050405020304" pitchFamily="18" charset="0"/>
            </a:endParaRPr>
          </a:p>
          <a:p>
            <a:pPr marL="914354" lvl="1" indent="0">
              <a:buNone/>
            </a:pPr>
            <a:endParaRPr lang="cs-CZ" altLang="cs-CZ" sz="20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42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8. Webová aplikace – změny a použití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Stav vykazování - přehled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Statistiky zpracování transakcí 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Pořizování a zasílání dat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Zobrazení dat</a:t>
            </a:r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3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A. Stav vykazování - přehled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84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E3395-EF0E-448F-ABFE-67914A4EF258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7357236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Úpravy pro potřeby vykazování MKT</a:t>
            </a:r>
            <a:endParaRPr lang="en-US" altLang="cs-CZ" dirty="0"/>
          </a:p>
          <a:p>
            <a:pPr lvl="2"/>
            <a:r>
              <a:rPr lang="cs-CZ" altLang="cs-CZ" dirty="0"/>
              <a:t>Specifické režimy pro transakční a číselníkové výkazy</a:t>
            </a:r>
            <a:endParaRPr lang="en-US" altLang="cs-CZ" dirty="0"/>
          </a:p>
          <a:p>
            <a:pPr lvl="3"/>
            <a:r>
              <a:rPr lang="cs-CZ" altLang="cs-CZ" dirty="0"/>
              <a:t>Výběr výskytů na základě typu výkazu</a:t>
            </a:r>
          </a:p>
          <a:p>
            <a:pPr lvl="4"/>
            <a:r>
              <a:rPr lang="cs-CZ" altLang="cs-CZ" dirty="0">
                <a:solidFill>
                  <a:schemeClr val="bg1"/>
                </a:solidFill>
              </a:rPr>
              <a:t>Všechny typy výkazů – statistické – transakční a číselníkové</a:t>
            </a:r>
          </a:p>
          <a:p>
            <a:pPr lvl="3"/>
            <a:r>
              <a:rPr lang="cs-CZ" altLang="cs-CZ" dirty="0"/>
              <a:t>Výběr výskytů na základě času uzavření</a:t>
            </a:r>
          </a:p>
          <a:p>
            <a:pPr lvl="4"/>
            <a:r>
              <a:rPr lang="cs-CZ" altLang="cs-CZ" dirty="0">
                <a:solidFill>
                  <a:schemeClr val="bg1"/>
                </a:solidFill>
              </a:rPr>
              <a:t>Uzavřené výskyty – neuzavřené výskyty</a:t>
            </a:r>
          </a:p>
          <a:p>
            <a:pPr lvl="3"/>
            <a:r>
              <a:rPr lang="cs-CZ" altLang="cs-CZ" dirty="0"/>
              <a:t>Výběr zobrazovaných sloupců na základě volby režimu</a:t>
            </a:r>
          </a:p>
          <a:p>
            <a:pPr lvl="2"/>
            <a:r>
              <a:rPr lang="cs-CZ" altLang="cs-CZ" dirty="0"/>
              <a:t>Omezení uživatelských akcí na základě času uzavření výskytu</a:t>
            </a:r>
          </a:p>
          <a:p>
            <a:pPr lvl="2"/>
            <a:r>
              <a:rPr lang="cs-CZ" altLang="cs-CZ" dirty="0"/>
              <a:t>Omezení uživatelských akcí na základě konfigurace zpracování</a:t>
            </a:r>
          </a:p>
          <a:p>
            <a:pPr lvl="3"/>
            <a:endParaRPr lang="cs-CZ" altLang="cs-CZ" dirty="0"/>
          </a:p>
          <a:p>
            <a:pPr lvl="1"/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89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A. Stav vykazování - přehled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85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E3395-EF0E-448F-ABFE-67914A4EF258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None/>
            </a:pPr>
            <a:endParaRPr lang="en-US" alt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368DD-CC74-41E1-A34E-76497E686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7" y="3344619"/>
            <a:ext cx="21243611" cy="62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B. Statistiky zpracování transakcí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86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DB3C23-9E39-4B64-8896-B110C0799B5A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6302159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92500"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Nová záložka na detailu výskytu výkazu</a:t>
            </a:r>
            <a:endParaRPr lang="en-US" altLang="cs-CZ" dirty="0"/>
          </a:p>
          <a:p>
            <a:pPr lvl="2"/>
            <a:r>
              <a:rPr lang="cs-CZ" altLang="cs-CZ" dirty="0"/>
              <a:t>Zobrazována pro transakční výkazy</a:t>
            </a:r>
          </a:p>
          <a:p>
            <a:pPr lvl="2"/>
            <a:r>
              <a:rPr lang="cs-CZ" altLang="cs-CZ" dirty="0"/>
              <a:t>Záznamy pro jednotlivé akce nad daty jednotlivých vydání výskytu</a:t>
            </a:r>
          </a:p>
          <a:p>
            <a:pPr lvl="2"/>
            <a:r>
              <a:rPr lang="cs-CZ" altLang="cs-CZ" dirty="0"/>
              <a:t>Obsahuje informaci o počtu transakcí dle stavu:</a:t>
            </a:r>
            <a:endParaRPr lang="en-US" altLang="cs-CZ" dirty="0"/>
          </a:p>
          <a:p>
            <a:pPr lvl="3"/>
            <a:r>
              <a:rPr lang="cs-CZ" altLang="cs-CZ" dirty="0"/>
              <a:t>Celkový počet</a:t>
            </a:r>
          </a:p>
          <a:p>
            <a:pPr lvl="3"/>
            <a:r>
              <a:rPr lang="cs-CZ" altLang="cs-CZ" dirty="0"/>
              <a:t>Akceptované</a:t>
            </a:r>
          </a:p>
          <a:p>
            <a:pPr lvl="3"/>
            <a:r>
              <a:rPr lang="cs-CZ" altLang="cs-CZ" dirty="0"/>
              <a:t>Odmítnuté</a:t>
            </a:r>
          </a:p>
          <a:p>
            <a:pPr lvl="3"/>
            <a:r>
              <a:rPr lang="cs-CZ" altLang="cs-CZ" dirty="0"/>
              <a:t>Čekající</a:t>
            </a:r>
          </a:p>
          <a:p>
            <a:pPr lvl="3"/>
            <a:r>
              <a:rPr lang="cs-CZ" altLang="cs-CZ" dirty="0"/>
              <a:t>Přijaté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0230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B. Statistiky zpracování transakcí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87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DB3C23-9E39-4B64-8896-B110C0799B5A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1FA6D-D1AB-4408-B42D-B79713F5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65" y="3586204"/>
            <a:ext cx="20575638" cy="6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C. Pořizování a zasílání 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88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5B677FD-6146-4066-B1AD-FC15D3BD5880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7708928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Dostupné pro výkazy s povoleným XML SDAT formátem</a:t>
            </a:r>
          </a:p>
          <a:p>
            <a:pPr lvl="1"/>
            <a:r>
              <a:rPr lang="cs-CZ" altLang="cs-CZ" dirty="0"/>
              <a:t>Umožňuje postupné vyplnění dat s průběžným ukládáním</a:t>
            </a:r>
          </a:p>
          <a:p>
            <a:pPr lvl="1"/>
            <a:r>
              <a:rPr lang="cs-CZ" altLang="cs-CZ" dirty="0"/>
              <a:t>Umožňuje opakované odeslání dat (jako jednotlivá vydání výskytu)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5409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C. Pořizování a zasílání 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89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5B677FD-6146-4066-B1AD-FC15D3BD5880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None/>
            </a:pPr>
            <a:endParaRPr lang="en-US" alt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75379-4F06-478C-8BA5-EF436265C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8" y="3298895"/>
            <a:ext cx="19408171" cy="58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952471" y="1146948"/>
            <a:ext cx="19239442" cy="1846659"/>
          </a:xfrm>
        </p:spPr>
        <p:txBody>
          <a:bodyPr/>
          <a:lstStyle/>
          <a:p>
            <a:r>
              <a:rPr lang="cs-CZ" altLang="cs-CZ" dirty="0"/>
              <a:t>3 A. Transakční výkaz - metapopis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54D52993-CC56-4AFD-AEDE-A3BED7909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46" y="3793216"/>
            <a:ext cx="20530353" cy="4059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6FA39A-CEE1-4716-9CD2-6DCA7025E4FE}"/>
              </a:ext>
            </a:extLst>
          </p:cNvPr>
          <p:cNvSpPr txBox="1"/>
          <p:nvPr/>
        </p:nvSpPr>
        <p:spPr>
          <a:xfrm>
            <a:off x="3286124" y="2670441"/>
            <a:ext cx="1854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Transakční datová oblast - rušící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62C64-E70A-4BFF-9977-F51A7B20E7DA}"/>
              </a:ext>
            </a:extLst>
          </p:cNvPr>
          <p:cNvSpPr txBox="1"/>
          <p:nvPr/>
        </p:nvSpPr>
        <p:spPr>
          <a:xfrm>
            <a:off x="2455544" y="8798790"/>
            <a:ext cx="18545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T0024 =  ‘CANC‘ –  technický parametr - popisuje, že se jedná o zrušení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 R0011, R0012 – transakční parametry – věcný jednoznačný klíč Transakce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r>
              <a:rPr lang="cs-CZ" sz="2800" b="1" dirty="0">
                <a:solidFill>
                  <a:srgbClr val="0070C0"/>
                </a:solidFill>
              </a:rPr>
              <a:t>T0019 – technický parametr – pořadí záznamu Transakce ve Vydání výskytu výkazu</a:t>
            </a:r>
            <a:endParaRPr lang="cs-CZ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C. Pořizování a zasílání 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90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5B677FD-6146-4066-B1AD-FC15D3BD5880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None/>
            </a:pPr>
            <a:endParaRPr lang="en-US" alt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13ED9-E14D-4D62-B5A0-7DD4C12D4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65" y="3258439"/>
            <a:ext cx="19952950" cy="89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D. Zobrazení 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91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1AB09D1-2505-49C4-9E76-FD5C49F1EB6F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Dostupné pro jednotlivá vydání výskytu</a:t>
            </a:r>
          </a:p>
          <a:p>
            <a:pPr lvl="1"/>
            <a:r>
              <a:rPr lang="cs-CZ" altLang="cs-CZ" dirty="0"/>
              <a:t>Barevné zvýraznění transakcí podle stavu</a:t>
            </a:r>
          </a:p>
          <a:p>
            <a:pPr lvl="2"/>
            <a:r>
              <a:rPr lang="cs-CZ" altLang="cs-CZ" dirty="0"/>
              <a:t>Pro transakční a číselníkové výkazy</a:t>
            </a:r>
          </a:p>
          <a:p>
            <a:pPr lvl="2"/>
            <a:r>
              <a:rPr lang="cs-CZ" altLang="cs-CZ" dirty="0"/>
              <a:t>K dispozici na hlavní DO a na DO s </a:t>
            </a:r>
            <a:r>
              <a:rPr lang="cs-CZ" altLang="cs-CZ" dirty="0" err="1"/>
              <a:t>cancely</a:t>
            </a:r>
            <a:r>
              <a:rPr lang="cs-CZ" altLang="cs-CZ" dirty="0"/>
              <a:t> transakcí</a:t>
            </a:r>
          </a:p>
          <a:p>
            <a:pPr lvl="2"/>
            <a:r>
              <a:rPr lang="cs-CZ" altLang="cs-CZ" dirty="0"/>
              <a:t>Zamítnuté, čekající a přijaté transakce</a:t>
            </a:r>
          </a:p>
          <a:p>
            <a:pPr lvl="2"/>
            <a:r>
              <a:rPr lang="cs-CZ" altLang="cs-CZ" dirty="0"/>
              <a:t>Legenda s popisem na horní liště formuláře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6658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D. Zobrazení 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92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5B677FD-6146-4066-B1AD-FC15D3BD5880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None/>
            </a:pPr>
            <a:endParaRPr lang="en-US" alt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48573-C955-4E7E-AA2A-8F6E4525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06" y="3192276"/>
            <a:ext cx="20165781" cy="67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5009621" y="1060272"/>
            <a:ext cx="19239442" cy="1846659"/>
          </a:xfrm>
        </p:spPr>
        <p:txBody>
          <a:bodyPr/>
          <a:lstStyle/>
          <a:p>
            <a:r>
              <a:rPr lang="cs-CZ" altLang="cs-CZ" dirty="0"/>
              <a:t>8 D. Zobrazení dat</a:t>
            </a:r>
            <a:br>
              <a:rPr lang="cs-CZ" altLang="cs-CZ" dirty="0"/>
            </a:b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lvl="1"/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93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5B677FD-6146-4066-B1AD-FC15D3BD5880}"/>
              </a:ext>
            </a:extLst>
          </p:cNvPr>
          <p:cNvSpPr txBox="1">
            <a:spLocks/>
          </p:cNvSpPr>
          <p:nvPr/>
        </p:nvSpPr>
        <p:spPr>
          <a:xfrm>
            <a:off x="1317626" y="3586205"/>
            <a:ext cx="14988113" cy="6543590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None/>
            </a:pPr>
            <a:endParaRPr lang="en-US" alt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FDAF7-9AFD-4034-849D-927D32A53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6" y="3180480"/>
            <a:ext cx="19819082" cy="88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9. Metodiky MKT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/>
          <a:lstStyle/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Přehled metodik MKT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Metodika MKT20220530</a:t>
            </a:r>
          </a:p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9 A. Přehled metodik MKT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95</a:t>
            </a:fld>
            <a:endParaRPr lang="cs-CZ"/>
          </a:p>
        </p:txBody>
      </p:sp>
      <p:graphicFrame>
        <p:nvGraphicFramePr>
          <p:cNvPr id="11" name="Zástupný symbol pro obsah 6">
            <a:extLst>
              <a:ext uri="{FF2B5EF4-FFF2-40B4-BE49-F238E27FC236}">
                <a16:creationId xmlns:a16="http://schemas.microsoft.com/office/drawing/2014/main" id="{06DE3F39-9E75-4CC5-A247-032CA0A0484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38647408"/>
              </p:ext>
            </p:extLst>
          </p:nvPr>
        </p:nvGraphicFramePr>
        <p:xfrm>
          <a:off x="1335088" y="3248212"/>
          <a:ext cx="17813869" cy="4616425"/>
        </p:xfrm>
        <a:graphic>
          <a:graphicData uri="http://schemas.openxmlformats.org/drawingml/2006/table">
            <a:tbl>
              <a:tblPr firstRow="1" firstCol="1" bandRow="1"/>
              <a:tblGrid>
                <a:gridCol w="2143218">
                  <a:extLst>
                    <a:ext uri="{9D8B030D-6E8A-4147-A177-3AD203B41FA5}">
                      <a16:colId xmlns:a16="http://schemas.microsoft.com/office/drawing/2014/main" val="1851911771"/>
                    </a:ext>
                  </a:extLst>
                </a:gridCol>
                <a:gridCol w="1838272">
                  <a:extLst>
                    <a:ext uri="{9D8B030D-6E8A-4147-A177-3AD203B41FA5}">
                      <a16:colId xmlns:a16="http://schemas.microsoft.com/office/drawing/2014/main" val="855876478"/>
                    </a:ext>
                  </a:extLst>
                </a:gridCol>
                <a:gridCol w="1747610">
                  <a:extLst>
                    <a:ext uri="{9D8B030D-6E8A-4147-A177-3AD203B41FA5}">
                      <a16:colId xmlns:a16="http://schemas.microsoft.com/office/drawing/2014/main" val="482476195"/>
                    </a:ext>
                  </a:extLst>
                </a:gridCol>
                <a:gridCol w="6831106">
                  <a:extLst>
                    <a:ext uri="{9D8B030D-6E8A-4147-A177-3AD203B41FA5}">
                      <a16:colId xmlns:a16="http://schemas.microsoft.com/office/drawing/2014/main" val="2567981904"/>
                    </a:ext>
                  </a:extLst>
                </a:gridCol>
                <a:gridCol w="5253663">
                  <a:extLst>
                    <a:ext uri="{9D8B030D-6E8A-4147-A177-3AD203B41FA5}">
                      <a16:colId xmlns:a16="http://schemas.microsoft.com/office/drawing/2014/main" val="3556443009"/>
                    </a:ext>
                  </a:extLst>
                </a:gridCol>
              </a:tblGrid>
              <a:tr h="481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Metodika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Platnost od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Platnost do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Použití na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Použití na PROD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680203"/>
                  </a:ext>
                </a:extLst>
              </a:tr>
              <a:tr h="85423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MKT20180103.1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31.12.2018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Testování  statistických výkazů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Pouze opravy statistických výkazů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213375"/>
                  </a:ext>
                </a:extLst>
              </a:tr>
              <a:tr h="85423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MKT20190101.1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31.10.2020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Testování statistických výkazů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Pouze opravy statistických výkazů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644038"/>
                  </a:ext>
                </a:extLst>
              </a:tr>
              <a:tr h="157260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MKT20201101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29.5.2022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Testování statistických výkazů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Testování transakčních výkazů – výskyty od 1.12.2021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Testování číselníkových výkazů – výskyty od 1.12.2021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Pouze opravy statistických výkazů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018091"/>
                  </a:ext>
                </a:extLst>
              </a:tr>
              <a:tr h="85423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MKT20220530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30.5.2022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Testování v roce 2022 – bude upřesněno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Ostré vykazování od 30.5.2022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6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2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9 B. Nová metodika MKT20220530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96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02F454B-52BB-4829-B043-BC3BEB047D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317625" y="3586204"/>
            <a:ext cx="19056349" cy="7386595"/>
          </a:xfrm>
        </p:spPr>
        <p:txBody>
          <a:bodyPr>
            <a:normAutofit fontScale="92500" lnSpcReduction="20000"/>
          </a:bodyPr>
          <a:lstStyle/>
          <a:p>
            <a:pPr marL="914354" lvl="1" indent="0">
              <a:buNone/>
            </a:pPr>
            <a:endParaRPr lang="cs-CZ" altLang="cs-CZ" dirty="0"/>
          </a:p>
          <a:p>
            <a:pPr marL="914354" lvl="1" indent="0" algn="just">
              <a:buNone/>
            </a:pPr>
            <a:r>
              <a:rPr lang="cs-CZ" altLang="cs-CZ" dirty="0"/>
              <a:t>Metodický důvod otevření metodiky k termínu přechodu MKT do SDAT:</a:t>
            </a:r>
          </a:p>
          <a:p>
            <a:pPr marL="914354" lvl="1" indent="0">
              <a:buNone/>
            </a:pPr>
            <a:endParaRPr lang="cs-CZ" altLang="cs-CZ" dirty="0"/>
          </a:p>
          <a:p>
            <a:pPr lvl="1" algn="just"/>
            <a:r>
              <a:rPr lang="cs-CZ" altLang="cs-CZ" dirty="0"/>
              <a:t>Změna v číselníku BA0025 (část týkající se mezinárodních organizací) platná od 1.1.2022</a:t>
            </a:r>
          </a:p>
          <a:p>
            <a:pPr marL="914354" lvl="1" indent="0" algn="just">
              <a:buNone/>
            </a:pPr>
            <a:r>
              <a:rPr lang="cs-CZ" altLang="cs-CZ" dirty="0"/>
              <a:t>	</a:t>
            </a:r>
            <a:r>
              <a:rPr lang="cs-CZ" altLang="cs-CZ" sz="4800" dirty="0"/>
              <a:t>REFFIM10 – ukazatel RFD0041; REFFIM20 – ukazatel RDF0041</a:t>
            </a:r>
          </a:p>
          <a:p>
            <a:pPr marL="914354" lvl="1" indent="0" algn="just">
              <a:buNone/>
            </a:pPr>
            <a:endParaRPr lang="cs-CZ" altLang="cs-CZ" dirty="0"/>
          </a:p>
          <a:p>
            <a:pPr lvl="1" algn="just"/>
            <a:r>
              <a:rPr lang="cs-CZ" altLang="cs-CZ" dirty="0"/>
              <a:t>Zavedení nových validačních pravidel TRAFIM10 v souladu s metodikou ESMA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61526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10. Dokumentace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4"/>
            <a:ext cx="22264797" cy="8002058"/>
          </a:xfrm>
        </p:spPr>
        <p:txBody>
          <a:bodyPr/>
          <a:lstStyle/>
          <a:p>
            <a:pPr lvl="1"/>
            <a:r>
              <a:rPr lang="cs-CZ" altLang="cs-CZ" dirty="0"/>
              <a:t>Aktualizace dokumentace 29.11.2021</a:t>
            </a:r>
          </a:p>
          <a:p>
            <a:pPr lvl="2"/>
            <a:r>
              <a:rPr lang="cs-CZ" altLang="cs-CZ" dirty="0">
                <a:hlinkClick r:id="rId2"/>
              </a:rPr>
              <a:t>https://www.cnb.cz/cs/statistika/sdat/dokumentace-technicka-specifikace/</a:t>
            </a:r>
            <a:endParaRPr lang="cs-CZ" altLang="cs-CZ" dirty="0"/>
          </a:p>
          <a:p>
            <a:pPr lvl="2"/>
            <a:r>
              <a:rPr lang="cs-CZ" altLang="cs-CZ" dirty="0"/>
              <a:t>Promítnutí informací k transakčním a číselníkovým výkazů do dokumentů technické specifikace, včetně popisu jazyka kontrol.</a:t>
            </a:r>
          </a:p>
          <a:p>
            <a:pPr lvl="2"/>
            <a:r>
              <a:rPr lang="cs-CZ" altLang="cs-CZ" dirty="0"/>
              <a:t>Publikace XSD webových služeb (verze 1.87.4 a později vyšší)</a:t>
            </a:r>
          </a:p>
          <a:p>
            <a:pPr lvl="2"/>
            <a:r>
              <a:rPr lang="cs-CZ" altLang="cs-CZ" dirty="0"/>
              <a:t>Aktualizace </a:t>
            </a:r>
            <a:r>
              <a:rPr lang="cs-CZ" altLang="cs-CZ" dirty="0">
                <a:hlinkClick r:id="rId3"/>
              </a:rPr>
              <a:t>dokumentu popisující novou podobu metodiky vykazovacího rámce MKT </a:t>
            </a:r>
            <a:r>
              <a:rPr lang="cs-CZ" altLang="cs-CZ" dirty="0"/>
              <a:t>v systému SDAT.</a:t>
            </a:r>
          </a:p>
          <a:p>
            <a:pPr lvl="2"/>
            <a:endParaRPr lang="cs-CZ" altLang="cs-CZ" dirty="0"/>
          </a:p>
          <a:p>
            <a:pPr lvl="2"/>
            <a:endParaRPr lang="cs-CZ" altLang="cs-CZ" dirty="0"/>
          </a:p>
          <a:p>
            <a:pPr lvl="1"/>
            <a:endParaRPr lang="cs-CZ" altLang="cs-CZ" dirty="0"/>
          </a:p>
          <a:p>
            <a:pPr marL="914354" lvl="1" indent="0">
              <a:buNone/>
            </a:pP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8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11. Testovací prostředí SDAT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7"/>
          </p:nvPr>
        </p:nvSpPr>
        <p:spPr>
          <a:xfrm>
            <a:off x="441325" y="3586205"/>
            <a:ext cx="14988113" cy="6543590"/>
          </a:xfrm>
        </p:spPr>
        <p:txBody>
          <a:bodyPr>
            <a:normAutofit lnSpcReduction="10000"/>
          </a:bodyPr>
          <a:lstStyle/>
          <a:p>
            <a:pPr marL="1828754" lvl="1" indent="-914400">
              <a:buFont typeface="+mj-lt"/>
              <a:buAutoNum type="alphaUcPeriod"/>
            </a:pPr>
            <a:endParaRPr lang="cs-CZ" altLang="cs-CZ" dirty="0"/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Prostředí 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Režim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Vykazovací povinnosti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Výkazy k testování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Kontroly</a:t>
            </a:r>
          </a:p>
          <a:p>
            <a:pPr marL="1828754" lvl="1" indent="-914400">
              <a:buFont typeface="+mj-lt"/>
              <a:buAutoNum type="alphaUcPeriod"/>
            </a:pPr>
            <a:r>
              <a:rPr lang="cs-CZ" altLang="cs-CZ" dirty="0"/>
              <a:t>Nastavení ISO identifikátoru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39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841875" y="1128735"/>
            <a:ext cx="19239442" cy="1846659"/>
          </a:xfrm>
        </p:spPr>
        <p:txBody>
          <a:bodyPr/>
          <a:lstStyle/>
          <a:p>
            <a:r>
              <a:rPr lang="cs-CZ" altLang="cs-CZ" dirty="0"/>
              <a:t>11 A. Prostředí</a:t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EACEAA2-9109-4A17-A439-13AF0D5CAD44}" type="datetime1">
              <a:rPr lang="cs-CZ" smtClean="0"/>
              <a:pPr/>
              <a:t>30.11.2021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35A2C13-FCDF-48EE-9356-C903CCBF465F}" type="slidenum">
              <a:rPr lang="cs-CZ" smtClean="0"/>
              <a:pPr/>
              <a:t>99</a:t>
            </a:fld>
            <a:endParaRPr lang="cs-CZ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BC3C834-ECD7-465F-82F0-523EA63F670A}"/>
              </a:ext>
            </a:extLst>
          </p:cNvPr>
          <p:cNvSpPr txBox="1">
            <a:spLocks/>
          </p:cNvSpPr>
          <p:nvPr/>
        </p:nvSpPr>
        <p:spPr>
          <a:xfrm>
            <a:off x="1317626" y="3586204"/>
            <a:ext cx="19414636" cy="7650067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457177" indent="-457177" algn="l" defTabSz="1828709" rtl="0" eaLnBrk="1" latinLnBrk="0" hangingPunct="1">
              <a:lnSpc>
                <a:spcPct val="11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altLang="cs-CZ" dirty="0"/>
              <a:t>SDAT TEST</a:t>
            </a:r>
          </a:p>
          <a:p>
            <a:pPr lvl="2"/>
            <a:r>
              <a:rPr lang="cs-CZ" altLang="cs-CZ" dirty="0">
                <a:hlinkClick r:id="rId2"/>
              </a:rPr>
              <a:t>https://sdatt.cnb.cz/sdat_ext/</a:t>
            </a:r>
            <a:r>
              <a:rPr lang="cs-CZ" altLang="cs-CZ" dirty="0"/>
              <a:t> - externí portál</a:t>
            </a:r>
          </a:p>
          <a:p>
            <a:pPr lvl="2"/>
            <a:r>
              <a:rPr lang="cs-CZ" altLang="cs-CZ" dirty="0"/>
              <a:t>https://sdatt.cnb.cz/sdat_ws/ - webové služby</a:t>
            </a:r>
          </a:p>
          <a:p>
            <a:pPr lvl="1"/>
            <a:r>
              <a:rPr lang="cs-CZ" altLang="cs-CZ" dirty="0"/>
              <a:t>Uživatelské účty</a:t>
            </a:r>
            <a:endParaRPr lang="en-US" altLang="cs-CZ" dirty="0"/>
          </a:p>
          <a:p>
            <a:pPr lvl="2"/>
            <a:r>
              <a:rPr lang="cs-CZ" altLang="cs-CZ" dirty="0"/>
              <a:t>Předpokládáme ve většině existenci Osob a aktivních uživatelských účtů. </a:t>
            </a:r>
          </a:p>
          <a:p>
            <a:pPr lvl="2"/>
            <a:r>
              <a:rPr lang="cs-CZ" altLang="cs-CZ" dirty="0"/>
              <a:t>Pokud si přejete pro agendu MKT vytvořit další uživatele a uživatelské účty, </a:t>
            </a:r>
            <a:r>
              <a:rPr lang="cs-CZ" altLang="cs-CZ" dirty="0">
                <a:hlinkClick r:id="rId3"/>
              </a:rPr>
              <a:t>učiňte tak v aplikaci SDAT </a:t>
            </a:r>
            <a:r>
              <a:rPr lang="cs-CZ" altLang="cs-CZ" dirty="0"/>
              <a:t>prostřednictvím vašeho administrátora (uživatel s administrátorským oprávněním) v rámci vaší organizace.</a:t>
            </a:r>
          </a:p>
        </p:txBody>
      </p:sp>
    </p:spTree>
    <p:extLst>
      <p:ext uri="{BB962C8B-B14F-4D97-AF65-F5344CB8AC3E}">
        <p14:creationId xmlns:p14="http://schemas.microsoft.com/office/powerpoint/2010/main" val="309126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_CNB">
  <a:themeElements>
    <a:clrScheme name="Vlastní 55">
      <a:dk1>
        <a:sysClr val="windowText" lastClr="000000"/>
      </a:dk1>
      <a:lt1>
        <a:srgbClr val="000000"/>
      </a:lt1>
      <a:dk2>
        <a:srgbClr val="6C6F70"/>
      </a:dk2>
      <a:lt2>
        <a:srgbClr val="9DABE2"/>
      </a:lt2>
      <a:accent1>
        <a:srgbClr val="2426A9"/>
      </a:accent1>
      <a:accent2>
        <a:srgbClr val="D52B1E"/>
      </a:accent2>
      <a:accent3>
        <a:srgbClr val="FFBB00"/>
      </a:accent3>
      <a:accent4>
        <a:srgbClr val="9ACD32"/>
      </a:accent4>
      <a:accent5>
        <a:srgbClr val="00CED1"/>
      </a:accent5>
      <a:accent6>
        <a:srgbClr val="6C6F70"/>
      </a:accent6>
      <a:hlink>
        <a:srgbClr val="2426A9"/>
      </a:hlink>
      <a:folHlink>
        <a:srgbClr val="2426A9"/>
      </a:folHlink>
    </a:clrScheme>
    <a:fontScheme name="C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55">
    <a:dk1>
      <a:sysClr val="windowText" lastClr="000000"/>
    </a:dk1>
    <a:lt1>
      <a:srgbClr val="000000"/>
    </a:lt1>
    <a:dk2>
      <a:srgbClr val="6C6F70"/>
    </a:dk2>
    <a:lt2>
      <a:srgbClr val="9DABE2"/>
    </a:lt2>
    <a:accent1>
      <a:srgbClr val="2426A9"/>
    </a:accent1>
    <a:accent2>
      <a:srgbClr val="D52B1E"/>
    </a:accent2>
    <a:accent3>
      <a:srgbClr val="FFBB00"/>
    </a:accent3>
    <a:accent4>
      <a:srgbClr val="9ACD32"/>
    </a:accent4>
    <a:accent5>
      <a:srgbClr val="00CED1"/>
    </a:accent5>
    <a:accent6>
      <a:srgbClr val="6C6F70"/>
    </a:accent6>
    <a:hlink>
      <a:srgbClr val="2426A9"/>
    </a:hlink>
    <a:folHlink>
      <a:srgbClr val="2426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9760</TotalTime>
  <Words>11150</Words>
  <Application>Microsoft Office PowerPoint</Application>
  <PresentationFormat>Custom</PresentationFormat>
  <Paragraphs>1270</Paragraphs>
  <Slides>106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Symbol</vt:lpstr>
      <vt:lpstr>motiv_CNB</vt:lpstr>
      <vt:lpstr>PowerPoint Presentation</vt:lpstr>
      <vt:lpstr>Obsah prezentace</vt:lpstr>
      <vt:lpstr>1. Úvod</vt:lpstr>
      <vt:lpstr>2. Harmonogram přechodu VR MKT do SDAT</vt:lpstr>
      <vt:lpstr>3. Vykazování a zpracování transakčních výkazů </vt:lpstr>
      <vt:lpstr>3 A. Transakční výkaz - charakteristiky</vt:lpstr>
      <vt:lpstr>3 A. Transakční výkaz - metodiky</vt:lpstr>
      <vt:lpstr>3 A. Transakční výkaz - metapopis </vt:lpstr>
      <vt:lpstr>3 A. Transakční výkaz - metapopis</vt:lpstr>
      <vt:lpstr>3 A. Transakční výkaz - metapopis</vt:lpstr>
      <vt:lpstr>3 A. Transakční výkaz - metapopis</vt:lpstr>
      <vt:lpstr>3 A. Transakční výkaz - metapopis</vt:lpstr>
      <vt:lpstr>3 A. Transakční výkaz - metapopis</vt:lpstr>
      <vt:lpstr>3 B. Výskyt transakčního výkazu - charakteristiky </vt:lpstr>
      <vt:lpstr>3 B. Výskyt transakčního výkazu – Stav ke dni </vt:lpstr>
      <vt:lpstr>3 B. Vydání výskytu transakčního výkazu </vt:lpstr>
      <vt:lpstr>3 B. Výskyt transakčního výkazu - charakteristiky </vt:lpstr>
      <vt:lpstr>3 C. Proces vykazování a zpracování transakčního výkazu  </vt:lpstr>
      <vt:lpstr>3 D. Přijaté transakce a zpracování přijatých transakcí  </vt:lpstr>
      <vt:lpstr>3 E. Čekající transakce a zpracování čekajících transakcí  </vt:lpstr>
      <vt:lpstr>4. Vykazování a zpracování číselníkových výkazů </vt:lpstr>
      <vt:lpstr>4 A. Číselníkový výkaz - charakteristiky</vt:lpstr>
      <vt:lpstr>3 A. Číselníkový výkaz - metodiky</vt:lpstr>
      <vt:lpstr>4 A. Číselníkový výkaz - metapopis</vt:lpstr>
      <vt:lpstr>4 A. Číselníkový výkaz - metapopis </vt:lpstr>
      <vt:lpstr>4 B. Výskyt číselníkové výkazu - charakteristiky </vt:lpstr>
      <vt:lpstr>4 B. Výskyt číselníkového výkazu – Stav ke dni </vt:lpstr>
      <vt:lpstr>4 B. Vydání výskytu číselníkového výkazu </vt:lpstr>
      <vt:lpstr>3 C. Proces vykazování a zpracování číselníkového výkazu  </vt:lpstr>
      <vt:lpstr>5. Kontroly </vt:lpstr>
      <vt:lpstr>5 A. Formální kontroly návaznosti záznamů –  transakční výkaz   </vt:lpstr>
      <vt:lpstr>5 A. Formální kontroly návaznosti záznamů –  transakční výkaz – kódy ISO 20022   </vt:lpstr>
      <vt:lpstr>5 B. Formální kontroly návaznosti záznamů –  číselníkový výkaz – kódy ISO 20022   </vt:lpstr>
      <vt:lpstr>5 C. Jazyk kontrol – rozšíření, příklady   </vt:lpstr>
      <vt:lpstr>5 C. Jazyk kontrol – datumové funkce   </vt:lpstr>
      <vt:lpstr>5 C. Jazyk kontrol – externí číselníky   </vt:lpstr>
      <vt:lpstr>5 C. Jazyk kontrol – funkce pro externí číselníky   </vt:lpstr>
      <vt:lpstr>5 C. Jazyk kontrol – funkce pro externí číselníky   </vt:lpstr>
      <vt:lpstr>5 C. Jazyk kontrol – funkce pro externí číselníky   </vt:lpstr>
      <vt:lpstr>5 D. Vlastnosti kontrol výkazů MKT v SDAT   </vt:lpstr>
      <vt:lpstr>5 D. Vlastnosti kontrol výkazů MKT v SDAT   </vt:lpstr>
      <vt:lpstr>5 D. Vlastnosti kontrol výkazů MKT v SDAT   </vt:lpstr>
      <vt:lpstr>5 E. Skupiny a kontroly MVK    </vt:lpstr>
      <vt:lpstr>5 E. MVK kontrola   </vt:lpstr>
      <vt:lpstr>6. Webové služby – změny </vt:lpstr>
      <vt:lpstr>6 A. Webová služba CtiVykaz - doplnění </vt:lpstr>
      <vt:lpstr>6 A. Webová služba CtiVykaz – “VykazType“ </vt:lpstr>
      <vt:lpstr>6 A. Webová služba CtiVykaz – “TypVykazu“ </vt:lpstr>
      <vt:lpstr>6 A. Webová služba CtiVykaz – “KontrolaType“ </vt:lpstr>
      <vt:lpstr>6 A. Webová služba CtiVykaz – “OpakovaniKontroly“ </vt:lpstr>
      <vt:lpstr>6 A. Webová služba CtiVykaz – “ClenMvkType“ </vt:lpstr>
      <vt:lpstr>6 B. Webová služba CtiUdajeOsoby - doplnění </vt:lpstr>
      <vt:lpstr>6 B. CtiUdajeOsoby – “OsobaType“ </vt:lpstr>
      <vt:lpstr>6 C. Webová služba CtiVykazovaciPovinnost - doplnění </vt:lpstr>
      <vt:lpstr>6 C. Webová služba CtiVykazovaciPovinnost -  “VyskytVykazuType“ </vt:lpstr>
      <vt:lpstr>6 D. Webová služba ZaslaniVstupniZpravy - doplnění </vt:lpstr>
      <vt:lpstr>6 D. Webová služba ZaslaniVstupniZpravy –  přílohy ke XBRL a ISO 20022 výkazům </vt:lpstr>
      <vt:lpstr>6 E. Webová služba CtiStavVykazovani - doplnění </vt:lpstr>
      <vt:lpstr>6 E. Webová služba CtiStavVykazovani – “StavVykazovaniVyskytType“ </vt:lpstr>
      <vt:lpstr>6 F. Webová služba CtiStavZpracovani </vt:lpstr>
      <vt:lpstr>6 F. Webová služba CtiStavZpracovani  - “StavVydani“ </vt:lpstr>
      <vt:lpstr>6 F. Webová služba CtiStavZpracovani – “VydaniStavType“ </vt:lpstr>
      <vt:lpstr>6 F. Webová služba CtiStavZpracovani – “SeznamChyb“ </vt:lpstr>
      <vt:lpstr>6 F. Webová služba CtiStavZpracovani – “ChybnyZaznamType“ </vt:lpstr>
      <vt:lpstr>6 F. Webová služba CtiStavZpracovani – “StavZaznamu“ </vt:lpstr>
      <vt:lpstr>6 F. Webová služba CtiStavZpracovani – “ChybaZaznamuType“ </vt:lpstr>
      <vt:lpstr>6 F. Webová služba CtiStavZpracovani – “ChybaLokalizaceZaznamuType“ </vt:lpstr>
      <vt:lpstr>6 F. Webová služba CtiStavZpracovani – “ChybaLokalizaceZaznamuDetailType“ </vt:lpstr>
      <vt:lpstr>6 F. Webová služba CtiStavZpracovani – “KrokZpracovaniType“ </vt:lpstr>
      <vt:lpstr>7. Protokoly </vt:lpstr>
      <vt:lpstr>7 A. Přehled protokolů – transakční výkazy  </vt:lpstr>
      <vt:lpstr>7 A. Přehled protokolů – číselníkové výkazy  </vt:lpstr>
      <vt:lpstr>7 B. Změny v protokolu XML SDAT  </vt:lpstr>
      <vt:lpstr>7 C. Statistika zpracování záznamů - transakční  </vt:lpstr>
      <vt:lpstr>7 C. Statistika zpracování záznamů - číselníkové  </vt:lpstr>
      <vt:lpstr>7 C. Statistika zpracování záznamů  </vt:lpstr>
      <vt:lpstr>7 D. Výsledky zpracování - transakční  </vt:lpstr>
      <vt:lpstr>7 D. Výsledky zpracování - číselníkové  </vt:lpstr>
      <vt:lpstr>7 D. Kroky zpracování – transakční i číselníkové  </vt:lpstr>
      <vt:lpstr>7 D. Kroky zpracování – transakční i číselníkové  </vt:lpstr>
      <vt:lpstr>7 E. Seznam chyb  </vt:lpstr>
      <vt:lpstr>7 E. Seznam chyb  </vt:lpstr>
      <vt:lpstr>8. Webová aplikace – změny a použití </vt:lpstr>
      <vt:lpstr>8 A. Stav vykazování - přehled  </vt:lpstr>
      <vt:lpstr>8 A. Stav vykazování - přehled  </vt:lpstr>
      <vt:lpstr>8 B. Statistiky zpracování transakcí  </vt:lpstr>
      <vt:lpstr>8 B. Statistiky zpracování transakcí  </vt:lpstr>
      <vt:lpstr>8 C. Pořizování a zasílání dat  </vt:lpstr>
      <vt:lpstr>8 C. Pořizování a zasílání dat  </vt:lpstr>
      <vt:lpstr>8 C. Pořizování a zasílání dat  </vt:lpstr>
      <vt:lpstr>8 D. Zobrazení dat  </vt:lpstr>
      <vt:lpstr>8 D. Zobrazení dat  </vt:lpstr>
      <vt:lpstr>8 D. Zobrazení dat  </vt:lpstr>
      <vt:lpstr>9. Metodiky MKT </vt:lpstr>
      <vt:lpstr>9 A. Přehled metodik MKT </vt:lpstr>
      <vt:lpstr>9 B. Nová metodika MKT20220530</vt:lpstr>
      <vt:lpstr>10. Dokumentace </vt:lpstr>
      <vt:lpstr>11. Testovací prostředí SDAT </vt:lpstr>
      <vt:lpstr>11 A. Prostředí </vt:lpstr>
      <vt:lpstr>11 B. Režim </vt:lpstr>
      <vt:lpstr>11 C. Vykazovací povinnosti na TEST </vt:lpstr>
      <vt:lpstr>11 C. Vykazovací povinnosti na TEST </vt:lpstr>
      <vt:lpstr>11 D. Výkazy k testování  </vt:lpstr>
      <vt:lpstr>11 E. Kontroly k testování </vt:lpstr>
      <vt:lpstr>11 F. Nastavení ISO identifikátoru </vt:lpstr>
      <vt:lpstr>Děkujeme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Martin Bubenik</cp:lastModifiedBy>
  <cp:revision>571</cp:revision>
  <dcterms:created xsi:type="dcterms:W3CDTF">2020-01-08T08:09:07Z</dcterms:created>
  <dcterms:modified xsi:type="dcterms:W3CDTF">2021-12-01T01:02:11Z</dcterms:modified>
</cp:coreProperties>
</file>