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924176"/>
            <a:ext cx="4679950" cy="3241675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1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92077"/>
            <a:ext cx="5905500" cy="474663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80245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590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66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19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287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357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2095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1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380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46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284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>
                <a:solidFill>
                  <a:srgbClr val="003F7C"/>
                </a:solidFill>
              </a:rPr>
              <a:pPr/>
              <a:t>‹#›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5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10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10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1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76201"/>
            <a:ext cx="59039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08051"/>
            <a:ext cx="7989888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5E95346-4F63-4FAE-AE76-D69EA44B868D}" type="slidenum">
              <a:rPr lang="en-CA" altLang="cs-CZ" smtClean="0">
                <a:solidFill>
                  <a:srgbClr val="003F7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CA" altLang="cs-CZ" dirty="0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16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dat@cnb.cz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18" y="68638"/>
            <a:ext cx="6695901" cy="504825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Zaměřen </a:t>
            </a:r>
            <a:r>
              <a:rPr lang="cs-CZ" sz="1800" b="1" dirty="0" smtClean="0"/>
              <a:t>POUZE</a:t>
            </a:r>
            <a:r>
              <a:rPr lang="cs-CZ" sz="1800" dirty="0" smtClean="0"/>
              <a:t> na </a:t>
            </a:r>
            <a:r>
              <a:rPr lang="cs-CZ" sz="1800" dirty="0"/>
              <a:t>vykazování </a:t>
            </a:r>
            <a:r>
              <a:rPr lang="cs-CZ" sz="1800" dirty="0" smtClean="0"/>
              <a:t>CEUSIFE10</a:t>
            </a:r>
          </a:p>
          <a:p>
            <a:r>
              <a:rPr lang="cs-CZ" sz="1800" dirty="0" smtClean="0"/>
              <a:t>Cíl: Ověřit skutečnost, že všechny vykazující osoby jsou připraveny 4.11.2019 zahájit vykazování CEUSIFE10 v SDAT.</a:t>
            </a:r>
          </a:p>
          <a:p>
            <a:r>
              <a:rPr lang="cs-CZ" sz="1800" i="1" dirty="0" smtClean="0"/>
              <a:t>Od </a:t>
            </a:r>
            <a:r>
              <a:rPr lang="cs-CZ" sz="1800" i="1" dirty="0"/>
              <a:t>4.11.2019 nebude možné dále používat pro plnění vykazovací povinnosti výkazu CEUSIFE10 stávající systém </a:t>
            </a:r>
            <a:r>
              <a:rPr lang="cs-CZ" sz="1800" i="1" dirty="0" err="1"/>
              <a:t>MtS</a:t>
            </a:r>
            <a:r>
              <a:rPr lang="cs-CZ" sz="1800" i="1" dirty="0"/>
              <a:t> (SDNS, SDNS-WS, </a:t>
            </a:r>
            <a:r>
              <a:rPr lang="cs-CZ" sz="1800" i="1" dirty="0" err="1"/>
              <a:t>Edifact</a:t>
            </a:r>
            <a:r>
              <a:rPr lang="cs-CZ" sz="1800" i="1" dirty="0" smtClean="0"/>
              <a:t>)!</a:t>
            </a:r>
            <a:r>
              <a:rPr lang="cs-CZ" sz="1800" dirty="0" smtClean="0"/>
              <a:t> </a:t>
            </a:r>
          </a:p>
          <a:p>
            <a:r>
              <a:rPr lang="cs-CZ" sz="1800" dirty="0" smtClean="0"/>
              <a:t>Řízený a monitorovaný test o 2 fázích:</a:t>
            </a:r>
          </a:p>
          <a:p>
            <a:pPr lvl="1"/>
            <a:r>
              <a:rPr lang="cs-CZ" sz="1600" b="1" dirty="0"/>
              <a:t>1. fáze</a:t>
            </a:r>
            <a:r>
              <a:rPr lang="cs-CZ" sz="1600" dirty="0"/>
              <a:t> ověřovacího provozu proběhne </a:t>
            </a:r>
            <a:r>
              <a:rPr lang="cs-CZ" sz="1600" b="1" dirty="0"/>
              <a:t>na testovacím </a:t>
            </a:r>
            <a:r>
              <a:rPr lang="cs-CZ" sz="1600" b="1" dirty="0" smtClean="0"/>
              <a:t>prostředí</a:t>
            </a:r>
            <a:r>
              <a:rPr lang="cs-CZ" sz="1600" dirty="0" smtClean="0"/>
              <a:t> – primárně </a:t>
            </a:r>
            <a:r>
              <a:rPr lang="cs-CZ" sz="1600" b="1" dirty="0" smtClean="0"/>
              <a:t>test funkčnosti řešení</a:t>
            </a:r>
            <a:r>
              <a:rPr lang="cs-CZ" sz="1600" dirty="0" smtClean="0"/>
              <a:t> vykazující osoby</a:t>
            </a:r>
          </a:p>
          <a:p>
            <a:pPr lvl="1"/>
            <a:r>
              <a:rPr lang="cs-CZ" sz="1600" b="1" dirty="0" smtClean="0"/>
              <a:t>2. fáze</a:t>
            </a:r>
            <a:r>
              <a:rPr lang="cs-CZ" sz="1600" dirty="0" smtClean="0"/>
              <a:t> ověřovacího provozu proběhne </a:t>
            </a:r>
            <a:r>
              <a:rPr lang="cs-CZ" sz="1600" b="1" dirty="0" smtClean="0"/>
              <a:t>na produkčním prostředí</a:t>
            </a:r>
            <a:r>
              <a:rPr lang="cs-CZ" sz="1600" dirty="0" smtClean="0"/>
              <a:t> – primárně </a:t>
            </a:r>
            <a:r>
              <a:rPr lang="cs-CZ" sz="1600" b="1" dirty="0" smtClean="0"/>
              <a:t>test konektivity. </a:t>
            </a:r>
            <a:r>
              <a:rPr lang="cs-CZ" sz="1600" dirty="0" smtClean="0"/>
              <a:t>Produkční prostředí bude ve fázi 1 nedostupné.</a:t>
            </a:r>
          </a:p>
          <a:p>
            <a:r>
              <a:rPr lang="cs-CZ" sz="1800" dirty="0" smtClean="0"/>
              <a:t>Vykazující osoby budou osloveny přímo s výzvou se do testu zapojit.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>
                <a:solidFill>
                  <a:srgbClr val="003F7C"/>
                </a:solidFill>
              </a:rPr>
              <a:pPr/>
              <a:t>1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86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9" y="68630"/>
            <a:ext cx="6695901" cy="504825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 - postup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0" smtClean="0"/>
              <a:t>1. fáze – Testovací prostředí - září 2019 – (test funkčnosti)</a:t>
            </a:r>
          </a:p>
          <a:p>
            <a:pPr lvl="1"/>
            <a:r>
              <a:rPr lang="cs-CZ" sz="1400" dirty="0" smtClean="0"/>
              <a:t>ČNB </a:t>
            </a:r>
            <a:r>
              <a:rPr lang="cs-CZ" sz="1400" dirty="0"/>
              <a:t>osloví </a:t>
            </a:r>
            <a:r>
              <a:rPr lang="cs-CZ" sz="1400" dirty="0" smtClean="0"/>
              <a:t>vykazující </a:t>
            </a:r>
            <a:r>
              <a:rPr lang="cs-CZ" sz="1400" dirty="0"/>
              <a:t>osoby emailem s doporučeným </a:t>
            </a:r>
            <a:r>
              <a:rPr lang="cs-CZ" sz="1400" dirty="0" smtClean="0"/>
              <a:t>postupem</a:t>
            </a:r>
            <a:endParaRPr lang="cs-CZ" sz="1400" dirty="0"/>
          </a:p>
          <a:p>
            <a:pPr lvl="1"/>
            <a:r>
              <a:rPr lang="cs-CZ" sz="1400" dirty="0" smtClean="0"/>
              <a:t>Vykazující osoby provedou registraci uživatelů a certifikátů</a:t>
            </a:r>
          </a:p>
          <a:p>
            <a:pPr lvl="2"/>
            <a:r>
              <a:rPr lang="cs-CZ" sz="1200" dirty="0" smtClean="0"/>
              <a:t>Žádost o registraci na mail </a:t>
            </a:r>
            <a:r>
              <a:rPr lang="cs-CZ" sz="1200" dirty="0" smtClean="0">
                <a:hlinkClick r:id="rId2"/>
              </a:rPr>
              <a:t>sdat@cnb.cz</a:t>
            </a:r>
            <a:r>
              <a:rPr lang="cs-CZ" sz="1200" dirty="0" smtClean="0"/>
              <a:t> (subjekt: SDAT registrace).</a:t>
            </a:r>
          </a:p>
          <a:p>
            <a:pPr lvl="2"/>
            <a:r>
              <a:rPr lang="cs-CZ" sz="1200" dirty="0" smtClean="0"/>
              <a:t>Uživatelské účty a certifikáty budou použity pro TESTOVACÍ i PRODUKČNÍ prostředí SDAT (Neuvede-li vykazující osoba jinak).</a:t>
            </a:r>
          </a:p>
          <a:p>
            <a:pPr lvl="2"/>
            <a:r>
              <a:rPr lang="cs-CZ" sz="1200" dirty="0"/>
              <a:t>ČNB odešle aktivační emaily pro uživatelské </a:t>
            </a:r>
            <a:r>
              <a:rPr lang="cs-CZ" sz="1200" dirty="0" smtClean="0"/>
              <a:t>účty.</a:t>
            </a:r>
            <a:endParaRPr lang="cs-CZ" sz="1200" dirty="0"/>
          </a:p>
          <a:p>
            <a:pPr lvl="2"/>
            <a:r>
              <a:rPr lang="cs-CZ" sz="1200" dirty="0"/>
              <a:t>Uživatel dokončí aktivaci </a:t>
            </a:r>
            <a:r>
              <a:rPr lang="cs-CZ" sz="1200" dirty="0" smtClean="0"/>
              <a:t>účtu  </a:t>
            </a:r>
          </a:p>
          <a:p>
            <a:pPr lvl="2"/>
            <a:r>
              <a:rPr lang="cs-CZ" sz="1200" dirty="0" smtClean="0"/>
              <a:t>Další úkony pomocí webové aplikace (registrace certifikátů, založení dalších uživatelů).</a:t>
            </a:r>
            <a:endParaRPr lang="cs-CZ" sz="1200" i="1" dirty="0" smtClean="0">
              <a:solidFill>
                <a:srgbClr val="FF0000"/>
              </a:solidFill>
            </a:endParaRPr>
          </a:p>
          <a:p>
            <a:pPr lvl="1"/>
            <a:r>
              <a:rPr lang="cs-CZ" sz="1400" b="1" dirty="0" smtClean="0">
                <a:solidFill>
                  <a:srgbClr val="FF0000"/>
                </a:solidFill>
              </a:rPr>
              <a:t>17.09.2019</a:t>
            </a:r>
            <a:r>
              <a:rPr lang="cs-CZ" sz="1400" dirty="0" smtClean="0"/>
              <a:t>  </a:t>
            </a:r>
            <a:endParaRPr lang="cs-CZ" sz="1400" dirty="0" smtClean="0"/>
          </a:p>
          <a:p>
            <a:pPr lvl="2"/>
            <a:r>
              <a:rPr lang="cs-CZ" sz="1200" dirty="0"/>
              <a:t>ČNB připraví vykazovací povinnosti – výskyty pro celé září </a:t>
            </a:r>
            <a:r>
              <a:rPr lang="cs-CZ" sz="1200" dirty="0" smtClean="0"/>
              <a:t>2019</a:t>
            </a:r>
          </a:p>
          <a:p>
            <a:pPr lvl="2"/>
            <a:r>
              <a:rPr lang="cs-CZ" sz="1200" dirty="0" smtClean="0"/>
              <a:t>Vykazující osoby zahájí testování zasílání dat výkazu prostřednictvím WS a webové aplikace (</a:t>
            </a:r>
            <a:r>
              <a:rPr lang="cs-CZ" sz="1200" i="1" dirty="0"/>
              <a:t>ČNB doplní scénář pro vykazování pomocí webové </a:t>
            </a:r>
            <a:r>
              <a:rPr lang="cs-CZ" sz="1200" i="1" dirty="0" smtClean="0"/>
              <a:t>aplikace</a:t>
            </a:r>
            <a:r>
              <a:rPr lang="cs-CZ" sz="1200" dirty="0" smtClean="0"/>
              <a:t>). </a:t>
            </a:r>
          </a:p>
          <a:p>
            <a:pPr lvl="2"/>
            <a:r>
              <a:rPr lang="cs-CZ" sz="1200" dirty="0" smtClean="0"/>
              <a:t>ČNB monitoruje průběh a asistuje. </a:t>
            </a:r>
          </a:p>
          <a:p>
            <a:pPr lvl="2"/>
            <a:r>
              <a:rPr lang="cs-CZ" sz="1200" dirty="0" smtClean="0"/>
              <a:t>ČNB vyhodnotí ověřovací provoz na testovacím prostředí.</a:t>
            </a:r>
          </a:p>
          <a:p>
            <a:pPr lvl="1"/>
            <a:r>
              <a:rPr lang="cs-CZ" sz="1400" dirty="0"/>
              <a:t>Za úspěšný je test považován </a:t>
            </a:r>
            <a:r>
              <a:rPr lang="cs-CZ" sz="1400" dirty="0" smtClean="0"/>
              <a:t>pokud </a:t>
            </a:r>
            <a:r>
              <a:rPr lang="cs-CZ" sz="1400" dirty="0"/>
              <a:t>má Osoba </a:t>
            </a:r>
            <a:r>
              <a:rPr lang="cs-CZ" sz="1400" dirty="0" smtClean="0"/>
              <a:t>alespoň 3 Výskyty ve stavu Splněno.</a:t>
            </a:r>
            <a:endParaRPr lang="cs-CZ" sz="1200" dirty="0" smtClean="0"/>
          </a:p>
          <a:p>
            <a:pPr marL="457200" lvl="1" indent="0">
              <a:buNone/>
            </a:pPr>
            <a:endParaRPr lang="cs-CZ" sz="1100" b="1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>
                <a:solidFill>
                  <a:srgbClr val="003F7C"/>
                </a:solidFill>
              </a:rPr>
              <a:pPr/>
              <a:t>2</a:t>
            </a:fld>
            <a:endParaRPr lang="en-CA" altLang="cs-CZ" dirty="0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9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11" y="68632"/>
            <a:ext cx="6695901" cy="504825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 - postup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2</a:t>
            </a:r>
            <a:r>
              <a:rPr lang="cs-CZ" sz="1800" dirty="0" smtClean="0"/>
              <a:t>. fáze – Produkční prostředí - říjen 2019 – (konektivita)</a:t>
            </a:r>
          </a:p>
          <a:p>
            <a:pPr lvl="1"/>
            <a:r>
              <a:rPr lang="cs-CZ" sz="1600" b="1" dirty="0"/>
              <a:t>Bude upřesněno na základě fáze </a:t>
            </a:r>
            <a:r>
              <a:rPr lang="cs-CZ" sz="1600" b="1" dirty="0" smtClean="0"/>
              <a:t>1</a:t>
            </a:r>
            <a:endParaRPr lang="cs-CZ" sz="1600" dirty="0" smtClean="0"/>
          </a:p>
          <a:p>
            <a:pPr lvl="1"/>
            <a:r>
              <a:rPr lang="cs-CZ" sz="1600" dirty="0" smtClean="0"/>
              <a:t>ČNB osloví vykazující osoby emailem s doporučeným postupem</a:t>
            </a:r>
          </a:p>
          <a:p>
            <a:pPr lvl="1"/>
            <a:r>
              <a:rPr lang="cs-CZ" sz="1600" dirty="0" smtClean="0">
                <a:solidFill>
                  <a:srgbClr val="FF0000"/>
                </a:solidFill>
              </a:rPr>
              <a:t>Budou použity stejné uživatelské účty a certifikáty jako na testu. V daný okamžik budou odeslány aktivační emaily.</a:t>
            </a:r>
            <a:endParaRPr lang="cs-CZ" sz="1400" dirty="0" smtClean="0"/>
          </a:p>
          <a:p>
            <a:pPr lvl="1"/>
            <a:r>
              <a:rPr lang="cs-CZ" sz="1600" dirty="0" smtClean="0"/>
              <a:t>Cca polovina října 2019 </a:t>
            </a:r>
          </a:p>
          <a:p>
            <a:pPr lvl="2"/>
            <a:r>
              <a:rPr lang="cs-CZ" sz="1400" dirty="0"/>
              <a:t>ČNB připraví </a:t>
            </a:r>
            <a:r>
              <a:rPr lang="cs-CZ" sz="1400" dirty="0" smtClean="0"/>
              <a:t>výskyty</a:t>
            </a:r>
          </a:p>
          <a:p>
            <a:pPr lvl="2"/>
            <a:r>
              <a:rPr lang="cs-CZ" sz="1400" dirty="0" smtClean="0"/>
              <a:t>ČNB odešle aktivační emaily pro uživatelské účty</a:t>
            </a:r>
          </a:p>
          <a:p>
            <a:pPr lvl="2"/>
            <a:r>
              <a:rPr lang="cs-CZ" sz="1400" dirty="0" smtClean="0"/>
              <a:t>Uživatel dokončí aktivaci účtu</a:t>
            </a:r>
          </a:p>
          <a:p>
            <a:pPr lvl="2"/>
            <a:r>
              <a:rPr lang="cs-CZ" sz="1400" dirty="0" smtClean="0"/>
              <a:t>Vykazující </a:t>
            </a:r>
            <a:r>
              <a:rPr lang="cs-CZ" sz="1400" dirty="0"/>
              <a:t>o</a:t>
            </a:r>
            <a:r>
              <a:rPr lang="cs-CZ" sz="1400" dirty="0" smtClean="0"/>
              <a:t>soby zahájí testování zasílání dat výkazu prostřednictvím WS a webové aplikace</a:t>
            </a:r>
          </a:p>
          <a:p>
            <a:pPr lvl="2"/>
            <a:r>
              <a:rPr lang="cs-CZ" sz="1400" dirty="0" smtClean="0"/>
              <a:t>ČNB monitoruje průběh a asistuje. </a:t>
            </a:r>
          </a:p>
          <a:p>
            <a:pPr lvl="2"/>
            <a:r>
              <a:rPr lang="cs-CZ" sz="1400" dirty="0" smtClean="0"/>
              <a:t>ČNB vyhodnotí ověřovací provoz na produkčním prostředí</a:t>
            </a:r>
          </a:p>
          <a:p>
            <a:pPr lvl="1"/>
            <a:r>
              <a:rPr lang="cs-CZ" sz="1800" dirty="0"/>
              <a:t>Za úspěšný je test </a:t>
            </a:r>
            <a:r>
              <a:rPr lang="cs-CZ" sz="1800" dirty="0" smtClean="0"/>
              <a:t>považován, pokud </a:t>
            </a:r>
            <a:r>
              <a:rPr lang="cs-CZ" sz="1800" dirty="0"/>
              <a:t>má Osoba </a:t>
            </a:r>
            <a:r>
              <a:rPr lang="cs-CZ" sz="1800" dirty="0" smtClean="0"/>
              <a:t>alespoň 1 Výskyt </a:t>
            </a:r>
            <a:r>
              <a:rPr lang="cs-CZ" sz="1800" dirty="0"/>
              <a:t>ve stavu </a:t>
            </a:r>
            <a:r>
              <a:rPr lang="cs-CZ" sz="1800" dirty="0" smtClean="0"/>
              <a:t>Přijato</a:t>
            </a: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>
                <a:solidFill>
                  <a:srgbClr val="003F7C"/>
                </a:solidFill>
              </a:rPr>
              <a:pPr/>
              <a:t>3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369</Words>
  <Application>Microsoft Office PowerPoint</Application>
  <PresentationFormat>Předvádění na obrazovce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</vt:i4>
      </vt:variant>
    </vt:vector>
  </HeadingPairs>
  <TitlesOfParts>
    <vt:vector size="5" baseType="lpstr">
      <vt:lpstr>Motiv sady Office</vt:lpstr>
      <vt:lpstr>DWSS_pro_410</vt:lpstr>
      <vt:lpstr>Ověřovací provoz SDAT</vt:lpstr>
      <vt:lpstr>Ověřovací provoz SDAT - postup</vt:lpstr>
      <vt:lpstr>Ověřovací provoz SDAT - postup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Ověřovací provoz SDAT</dc:title>
  <cp:lastModifiedBy>Kačer Martin</cp:lastModifiedBy>
  <cp:revision>11</cp:revision>
  <cp:lastPrinted>2019-08-29T08:11:57Z</cp:lastPrinted>
  <dcterms:modified xsi:type="dcterms:W3CDTF">2019-09-03T12:28:08Z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-91146638</vt:i4>
  </property>
  <property fmtid="{D5CDD505-2E9C-101B-9397-08002B2CF9AE}" pid="3" name="_NewReviewCycle">
    <vt:lpwstr/>
  </property>
  <property fmtid="{D5CDD505-2E9C-101B-9397-08002B2CF9AE}" pid="4" name="_EmailSubject">
    <vt:lpwstr>Web čnb - publikace souboru</vt:lpwstr>
  </property>
  <property fmtid="{D5CDD505-2E9C-101B-9397-08002B2CF9AE}" pid="5" name="_AuthorEmail">
    <vt:lpwstr>Martin.Kacer@cnb.cz</vt:lpwstr>
  </property>
  <property fmtid="{D5CDD505-2E9C-101B-9397-08002B2CF9AE}" pid="6" name="_AuthorEmailDisplayName">
    <vt:lpwstr>Kačer Martin</vt:lpwstr>
  </property>
</Properties>
</file>