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7"/>
  </p:notesMasterIdLst>
  <p:handoutMasterIdLst>
    <p:handoutMasterId r:id="rId18"/>
  </p:handoutMasterIdLst>
  <p:sldIdLst>
    <p:sldId id="271" r:id="rId2"/>
    <p:sldId id="272" r:id="rId3"/>
    <p:sldId id="273" r:id="rId4"/>
    <p:sldId id="274" r:id="rId5"/>
    <p:sldId id="275" r:id="rId6"/>
    <p:sldId id="262" r:id="rId7"/>
    <p:sldId id="276" r:id="rId8"/>
    <p:sldId id="278" r:id="rId9"/>
    <p:sldId id="279" r:id="rId10"/>
    <p:sldId id="259" r:id="rId11"/>
    <p:sldId id="281" r:id="rId12"/>
    <p:sldId id="282" r:id="rId13"/>
    <p:sldId id="280" r:id="rId14"/>
    <p:sldId id="277" r:id="rId15"/>
    <p:sldId id="283" r:id="rId16"/>
  </p:sldIdLst>
  <p:sldSz cx="24382413" cy="13716000"/>
  <p:notesSz cx="9144000" cy="6858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702">
          <p15:clr>
            <a:srgbClr val="A4A3A4"/>
          </p15:clr>
        </p15:guide>
        <p15:guide id="3" pos="830">
          <p15:clr>
            <a:srgbClr val="A4A3A4"/>
          </p15:clr>
        </p15:guide>
        <p15:guide id="4" orient="horz" pos="1349">
          <p15:clr>
            <a:srgbClr val="A4A3A4"/>
          </p15:clr>
        </p15:guide>
        <p15:guide id="5" pos="14098" userDrawn="1">
          <p15:clr>
            <a:srgbClr val="A4A3A4"/>
          </p15:clr>
        </p15:guide>
        <p15:guide id="6" orient="horz" pos="7450">
          <p15:clr>
            <a:srgbClr val="A4A3A4"/>
          </p15:clr>
        </p15:guide>
        <p15:guide id="7" orient="horz" pos="2007" userDrawn="1">
          <p15:clr>
            <a:srgbClr val="A4A3A4"/>
          </p15:clr>
        </p15:guide>
        <p15:guide id="8" orient="horz" pos="18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6C6F70"/>
    <a:srgbClr val="2426A9"/>
    <a:srgbClr val="D0D3D4"/>
    <a:srgbClr val="9DABE2"/>
    <a:srgbClr val="DB2C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48" autoAdjust="0"/>
    <p:restoredTop sz="94630" autoAdjust="0"/>
  </p:normalViewPr>
  <p:slideViewPr>
    <p:cSldViewPr snapToGrid="0" showGuides="1">
      <p:cViewPr varScale="1">
        <p:scale>
          <a:sx n="49" d="100"/>
          <a:sy n="49" d="100"/>
        </p:scale>
        <p:origin x="102" y="942"/>
      </p:cViewPr>
      <p:guideLst>
        <p:guide orient="horz" pos="4320"/>
        <p:guide pos="7702"/>
        <p:guide pos="830"/>
        <p:guide orient="horz" pos="1349"/>
        <p:guide pos="14098"/>
        <p:guide orient="horz" pos="7450"/>
        <p:guide orient="horz" pos="2007"/>
        <p:guide orient="horz" pos="1848"/>
      </p:guideLst>
    </p:cSldViewPr>
  </p:slideViewPr>
  <p:outlineViewPr>
    <p:cViewPr>
      <p:scale>
        <a:sx n="33" d="100"/>
        <a:sy n="33" d="100"/>
      </p:scale>
      <p:origin x="0" y="191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1128" y="1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14EA84-8103-480D-ADFD-B04D52D0DDA7}" type="datetimeFigureOut">
              <a:rPr lang="cs-CZ"/>
              <a:pPr>
                <a:defRPr/>
              </a:pPr>
              <a:t>03.06.2020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EEA60B-9C94-4AA7-A02F-9F00E0779A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401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A22869-E6CC-4E5F-85BB-BF16C8980826}" type="datetimeFigureOut">
              <a:rPr lang="cs-CZ"/>
              <a:pPr>
                <a:defRPr/>
              </a:pPr>
              <a:t>03.06.2020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cs-CZ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828709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BEFBB92-551F-40EF-A49C-222BE914D9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556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8272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2813" algn="l" defTabSz="18272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7213" algn="l" defTabSz="18272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1613" algn="l" defTabSz="18272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6013" algn="l" defTabSz="1827213" rtl="0" eaLnBrk="0" fontAlgn="base" hangingPunct="0">
      <a:spcBef>
        <a:spcPct val="30000"/>
      </a:spcBef>
      <a:spcAft>
        <a:spcPct val="0"/>
      </a:spcAft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Úvodní_slide_prezentac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_CNB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003300"/>
            <a:ext cx="3048000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34710" y="9187949"/>
            <a:ext cx="10855703" cy="62509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Kliknutím</a:t>
            </a:r>
            <a:r>
              <a:rPr lang="en-US" dirty="0" smtClean="0"/>
              <a:t> </a:t>
            </a:r>
            <a:r>
              <a:rPr lang="en-US" dirty="0" err="1" smtClean="0"/>
              <a:t>vložíte</a:t>
            </a:r>
            <a:r>
              <a:rPr lang="en-US" dirty="0" smtClean="0"/>
              <a:t> text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1334710" y="9906413"/>
            <a:ext cx="10855703" cy="625098"/>
          </a:xfrm>
        </p:spPr>
        <p:txBody>
          <a:bodyPr lIns="0" tIns="0" rIns="0" bIns="0">
            <a:noAutofit/>
          </a:bodyPr>
          <a:lstStyle>
            <a:lvl1pPr marL="0" marR="0" indent="0" algn="l" defTabSz="1828709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Kliknutím</a:t>
            </a:r>
            <a:r>
              <a:rPr lang="en-US" dirty="0" smtClean="0"/>
              <a:t> </a:t>
            </a:r>
            <a:r>
              <a:rPr lang="en-US" dirty="0" err="1" smtClean="0"/>
              <a:t>vložíte</a:t>
            </a:r>
            <a:r>
              <a:rPr lang="en-US" dirty="0" smtClean="0"/>
              <a:t> text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5"/>
          </p:nvPr>
        </p:nvSpPr>
        <p:spPr>
          <a:xfrm>
            <a:off x="1335088" y="12712700"/>
            <a:ext cx="5486400" cy="730250"/>
          </a:xfrm>
        </p:spPr>
        <p:txBody>
          <a:bodyPr lIns="0" tIns="0" rIns="0" bIns="0"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683DC1D-118D-4A34-BB2A-65396A76352A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Red_box"/>
          <p:cNvSpPr/>
          <p:nvPr userDrawn="1"/>
        </p:nvSpPr>
        <p:spPr>
          <a:xfrm>
            <a:off x="1335088" y="2890838"/>
            <a:ext cx="1130300" cy="120650"/>
          </a:xfrm>
          <a:prstGeom prst="rect">
            <a:avLst/>
          </a:prstGeom>
          <a:solidFill>
            <a:srgbClr val="DB2C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70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1334710" y="3230562"/>
            <a:ext cx="10855703" cy="5744995"/>
          </a:xfrm>
        </p:spPr>
        <p:txBody>
          <a:bodyPr lIns="0" tIns="0" rIns="0" bIns="0"/>
          <a:lstStyle>
            <a:lvl1pPr marL="0" indent="0">
              <a:buNone/>
              <a:defRPr sz="8000">
                <a:solidFill>
                  <a:srgbClr val="2426A9"/>
                </a:solidFill>
              </a:defRPr>
            </a:lvl1pPr>
            <a:lvl5pPr>
              <a:defRPr/>
            </a:lvl5pPr>
          </a:lstStyle>
          <a:p>
            <a:pPr lvl="0"/>
            <a:endParaRPr lang="cs-CZ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334710" y="10645197"/>
            <a:ext cx="10855703" cy="625098"/>
          </a:xfrm>
        </p:spPr>
        <p:txBody>
          <a:bodyPr lIns="0" tIns="0" rIns="0" bIns="0">
            <a:noAutofit/>
          </a:bodyPr>
          <a:lstStyle>
            <a:lvl1pPr marL="0" marR="0" indent="0" algn="l" defTabSz="1828709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Kliknutím</a:t>
            </a:r>
            <a:r>
              <a:rPr lang="en-US" dirty="0" smtClean="0"/>
              <a:t> </a:t>
            </a:r>
            <a:r>
              <a:rPr lang="en-US" dirty="0" err="1" smtClean="0"/>
              <a:t>vložíte</a:t>
            </a:r>
            <a:r>
              <a:rPr lang="en-US" dirty="0" smtClean="0"/>
              <a:t> text</a:t>
            </a:r>
          </a:p>
        </p:txBody>
      </p:sp>
    </p:spTree>
    <p:extLst>
      <p:ext uri="{BB962C8B-B14F-4D97-AF65-F5344CB8AC3E}">
        <p14:creationId xmlns:p14="http://schemas.microsoft.com/office/powerpoint/2010/main" val="27651351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343">
          <p15:clr>
            <a:srgbClr val="FBAE40"/>
          </p15:clr>
        </p15:guide>
        <p15:guide id="2" pos="7679">
          <p15:clr>
            <a:srgbClr val="FBAE40"/>
          </p15:clr>
        </p15:guide>
        <p15:guide id="3" orient="horz" pos="1803">
          <p15:clr>
            <a:srgbClr val="FBAE40"/>
          </p15:clr>
        </p15:guide>
        <p15:guide id="4" orient="horz" pos="202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ředělový_slide_prezentac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ogo_CNB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003300"/>
            <a:ext cx="3048000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d_box"/>
          <p:cNvSpPr/>
          <p:nvPr userDrawn="1"/>
        </p:nvSpPr>
        <p:spPr>
          <a:xfrm>
            <a:off x="1335088" y="3873500"/>
            <a:ext cx="1130300" cy="120650"/>
          </a:xfrm>
          <a:prstGeom prst="rect">
            <a:avLst/>
          </a:prstGeom>
          <a:solidFill>
            <a:srgbClr val="DB2C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70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17626" y="4206874"/>
            <a:ext cx="10872788" cy="4768684"/>
          </a:xfrm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defRPr sz="6000">
                <a:solidFill>
                  <a:srgbClr val="2426A9"/>
                </a:solidFill>
              </a:defRPr>
            </a:lvl1pPr>
          </a:lstStyle>
          <a:p>
            <a:r>
              <a:rPr lang="en-US" dirty="0" err="1" smtClean="0"/>
              <a:t>Kliknutím</a:t>
            </a:r>
            <a:r>
              <a:rPr lang="en-US" dirty="0" smtClean="0"/>
              <a:t> </a:t>
            </a:r>
            <a:r>
              <a:rPr lang="en-US" dirty="0" err="1" smtClean="0"/>
              <a:t>vložíte</a:t>
            </a:r>
            <a:r>
              <a:rPr lang="en-US" dirty="0" smtClean="0"/>
              <a:t> text</a:t>
            </a:r>
            <a:endParaRPr lang="cs-CZ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1335088" y="12712700"/>
            <a:ext cx="5486400" cy="730250"/>
          </a:xfrm>
        </p:spPr>
        <p:txBody>
          <a:bodyPr lIns="0" tIns="0" rIns="0" bIns="0"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CC94F16-9E2D-47A0-9089-BFA9682D3A30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47EDE58-50F9-4E66-99C8-65D207F282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989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_s_předmluvou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ogo_CNB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003300"/>
            <a:ext cx="3048000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17625" y="3230562"/>
            <a:ext cx="12312111" cy="2687639"/>
          </a:xfrm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defRPr sz="6000">
                <a:solidFill>
                  <a:srgbClr val="2426A9"/>
                </a:solidFill>
              </a:defRPr>
            </a:lvl1pPr>
          </a:lstStyle>
          <a:p>
            <a:r>
              <a:rPr lang="en-US" dirty="0" err="1" smtClean="0"/>
              <a:t>Kliknutím</a:t>
            </a:r>
            <a:r>
              <a:rPr lang="en-US" dirty="0" smtClean="0"/>
              <a:t> </a:t>
            </a:r>
            <a:r>
              <a:rPr lang="en-US" dirty="0" err="1" smtClean="0"/>
              <a:t>vložíte</a:t>
            </a:r>
            <a:r>
              <a:rPr lang="en-US" dirty="0" smtClean="0"/>
              <a:t> text</a:t>
            </a:r>
            <a:endParaRPr lang="cs-CZ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35088" y="6130591"/>
            <a:ext cx="12294648" cy="569628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 smtClean="0"/>
              <a:t>Kliknutím vložíte text</a:t>
            </a:r>
            <a:endParaRPr lang="cs-CZ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4"/>
          </p:nvPr>
        </p:nvSpPr>
        <p:spPr>
          <a:xfrm>
            <a:off x="1335088" y="12712700"/>
            <a:ext cx="5486400" cy="730250"/>
          </a:xfrm>
        </p:spPr>
        <p:txBody>
          <a:bodyPr lIns="0" tIns="0" rIns="0" bIns="0"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59235B8-F7D4-4B38-BABC-42BE3AA040DC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BE8DFB0-D1C6-46B2-933A-47D60D4C3C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Red_box"/>
          <p:cNvSpPr/>
          <p:nvPr userDrawn="1"/>
        </p:nvSpPr>
        <p:spPr>
          <a:xfrm>
            <a:off x="1335088" y="2890838"/>
            <a:ext cx="1130300" cy="120650"/>
          </a:xfrm>
          <a:prstGeom prst="rect">
            <a:avLst/>
          </a:prstGeom>
          <a:solidFill>
            <a:srgbClr val="DB2C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70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181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_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Logo_CNB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5088" y="1003776"/>
            <a:ext cx="3048000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d_box"/>
          <p:cNvSpPr/>
          <p:nvPr userDrawn="1"/>
        </p:nvSpPr>
        <p:spPr>
          <a:xfrm>
            <a:off x="1335088" y="2890838"/>
            <a:ext cx="1130300" cy="120650"/>
          </a:xfrm>
          <a:prstGeom prst="rect">
            <a:avLst/>
          </a:prstGeom>
          <a:solidFill>
            <a:srgbClr val="DB2C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82870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317625" y="3224235"/>
            <a:ext cx="10872787" cy="1846659"/>
          </a:xfrm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defRPr sz="6000">
                <a:solidFill>
                  <a:srgbClr val="2426A9"/>
                </a:solidFill>
              </a:defRPr>
            </a:lvl1pPr>
          </a:lstStyle>
          <a:p>
            <a:r>
              <a:rPr lang="en-US" dirty="0" err="1" smtClean="0"/>
              <a:t>Kliknutím</a:t>
            </a:r>
            <a:r>
              <a:rPr lang="en-US" dirty="0" smtClean="0"/>
              <a:t> </a:t>
            </a:r>
            <a:r>
              <a:rPr lang="en-US" dirty="0" err="1" smtClean="0"/>
              <a:t>vložíte</a:t>
            </a:r>
            <a:r>
              <a:rPr lang="en-US" dirty="0" smtClean="0"/>
              <a:t> text</a:t>
            </a:r>
            <a:endParaRPr lang="cs-CZ" dirty="0"/>
          </a:p>
        </p:txBody>
      </p:sp>
      <p:sp>
        <p:nvSpPr>
          <p:cNvPr id="22" name="Date Placeholder 2"/>
          <p:cNvSpPr>
            <a:spLocks noGrp="1"/>
          </p:cNvSpPr>
          <p:nvPr>
            <p:ph type="dt" sz="half" idx="27"/>
          </p:nvPr>
        </p:nvSpPr>
        <p:spPr>
          <a:xfrm>
            <a:off x="1335088" y="12712700"/>
            <a:ext cx="5486400" cy="730250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620CAED-9053-4AA2-B5BF-52CF7A9683B6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CC9003E-EA1C-4C5F-A5D4-5B997D428D0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33" hasCustomPrompt="1"/>
          </p:nvPr>
        </p:nvSpPr>
        <p:spPr>
          <a:xfrm>
            <a:off x="1335088" y="5283285"/>
            <a:ext cx="10855324" cy="654359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50000"/>
              </a:lnSpc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cs-CZ" dirty="0" smtClean="0"/>
              <a:t>Kliknutím vložíte tex</a:t>
            </a:r>
            <a:r>
              <a:rPr lang="en-GB" dirty="0" smtClean="0"/>
              <a:t>t</a:t>
            </a:r>
            <a:endParaRPr lang="cs-CZ" dirty="0"/>
          </a:p>
        </p:txBody>
      </p:sp>
      <p:sp>
        <p:nvSpPr>
          <p:cNvPr id="31" name="Zástupný symbol pro obrázek 3"/>
          <p:cNvSpPr>
            <a:spLocks noGrp="1"/>
          </p:cNvSpPr>
          <p:nvPr>
            <p:ph type="pic" sz="quarter" idx="21" hasCustomPrompt="1"/>
          </p:nvPr>
        </p:nvSpPr>
        <p:spPr>
          <a:xfrm>
            <a:off x="12801600" y="3224213"/>
            <a:ext cx="9615487" cy="8602662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cs-CZ" dirty="0" smtClean="0"/>
              <a:t>Místo pro obrázek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320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56493F8-A359-40A0-A030-74B5376A2BB4}" type="datetime1">
              <a:rPr lang="cs-CZ" smtClean="0"/>
              <a:t>03.06.2020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FE15A8-BF6C-43C8-BA22-05B4F8D130E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5587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2" r:id="rId1"/>
    <p:sldLayoutId id="2147483974" r:id="rId2"/>
    <p:sldLayoutId id="2147483975" r:id="rId3"/>
    <p:sldLayoutId id="2147483955" r:id="rId4"/>
  </p:sldLayoutIdLst>
  <p:hf hdr="0"/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datt.cnb.cz/sdat_ext/pages/sdat/portal/EXT/public/metapopis/vykazy/F2001-prehled-vykazu.zul?contextId=20041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export/sites/cnb/cs/statistika/.galleries/sdat/SDAT_TS_8_PopisKontrol.docx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/>
          <p:cNvSpPr>
            <a:spLocks noGrp="1"/>
          </p:cNvSpPr>
          <p:nvPr>
            <p:ph type="body" sz="quarter" idx="13"/>
          </p:nvPr>
        </p:nvSpPr>
        <p:spPr>
          <a:xfrm>
            <a:off x="1334710" y="9187948"/>
            <a:ext cx="10855703" cy="1445217"/>
          </a:xfrm>
        </p:spPr>
        <p:txBody>
          <a:bodyPr/>
          <a:lstStyle/>
          <a:p>
            <a:r>
              <a:rPr lang="cs-CZ" dirty="0"/>
              <a:t>Aktuální informace pro ČBA, AKAT, vykazující osoby, SW </a:t>
            </a:r>
            <a:r>
              <a:rPr lang="cs-CZ" dirty="0" smtClean="0"/>
              <a:t>dodavatele</a:t>
            </a:r>
            <a:endParaRPr lang="cs-CZ" dirty="0"/>
          </a:p>
          <a:p>
            <a:endParaRPr lang="cs-CZ" dirty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3148A10-4BA2-48A2-A61C-20D63B96F418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8"/>
          </p:nvPr>
        </p:nvSpPr>
        <p:spPr>
          <a:xfrm>
            <a:off x="1334709" y="3230562"/>
            <a:ext cx="14837107" cy="5744995"/>
          </a:xfrm>
        </p:spPr>
        <p:txBody>
          <a:bodyPr/>
          <a:lstStyle/>
          <a:p>
            <a:r>
              <a:rPr lang="cs-CZ" dirty="0"/>
              <a:t>Přechod MKT do SDAT </a:t>
            </a:r>
            <a:endParaRPr lang="cs-CZ" dirty="0" smtClean="0"/>
          </a:p>
          <a:p>
            <a:r>
              <a:rPr lang="cs-CZ" dirty="0" smtClean="0"/>
              <a:t>– </a:t>
            </a:r>
            <a:r>
              <a:rPr lang="cs-CZ" dirty="0"/>
              <a:t>výkazy přecházející k 11/2020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CSDR09</a:t>
            </a:r>
            <a:endParaRPr lang="cs-CZ" altLang="cs-CZ" dirty="0" smtClean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05742-9830-417E-9BE7-D93FBB3504E1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EDE58-50F9-4E66-99C8-65D207F282C7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1317625" y="3230562"/>
            <a:ext cx="13547906" cy="2687639"/>
          </a:xfrm>
        </p:spPr>
        <p:txBody>
          <a:bodyPr/>
          <a:lstStyle/>
          <a:p>
            <a:r>
              <a:rPr lang="cs-CZ" dirty="0"/>
              <a:t>Změny spojené s přechodem do SDAT – výkaz CSDR09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08961" y="5425197"/>
            <a:ext cx="14340342" cy="70890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Jediný povolený formát dat pro sběr v SDAT je ISO20022;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Způsoby zaslání souboru:</a:t>
            </a:r>
          </a:p>
          <a:p>
            <a:pPr lvl="1"/>
            <a:r>
              <a:rPr lang="cs-CZ" sz="3200" dirty="0" err="1"/>
              <a:t>Uploadem</a:t>
            </a:r>
            <a:r>
              <a:rPr lang="cs-CZ" sz="3200" dirty="0"/>
              <a:t> souboru ISO20022 ve webové aplikaci SDAT;</a:t>
            </a:r>
          </a:p>
          <a:p>
            <a:pPr lvl="1"/>
            <a:r>
              <a:rPr lang="cs-CZ" sz="3200" dirty="0"/>
              <a:t>Zaslání souboru ISO20022 webovou službou SDAT;</a:t>
            </a:r>
          </a:p>
          <a:p>
            <a:pPr lvl="1"/>
            <a:r>
              <a:rPr lang="cs-CZ" sz="3200" dirty="0"/>
              <a:t>Data </a:t>
            </a:r>
            <a:r>
              <a:rPr lang="cs-CZ" sz="3200" u="sng" dirty="0"/>
              <a:t>nelze</a:t>
            </a:r>
            <a:r>
              <a:rPr lang="cs-CZ" sz="3200" dirty="0"/>
              <a:t> pořídit (</a:t>
            </a:r>
            <a:r>
              <a:rPr lang="cs-CZ" sz="3200" dirty="0" err="1"/>
              <a:t>natypovat</a:t>
            </a:r>
            <a:r>
              <a:rPr lang="cs-CZ" sz="3200" dirty="0"/>
              <a:t>), nebo opravit prostřednictvím webové aplikace SDAT;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Prováděné kontroly:</a:t>
            </a:r>
          </a:p>
          <a:p>
            <a:pPr lvl="1"/>
            <a:r>
              <a:rPr lang="cs-CZ" sz="3200" dirty="0"/>
              <a:t>Formální kontroly Vstupní zprávy SDAT</a:t>
            </a:r>
          </a:p>
          <a:p>
            <a:pPr lvl="1"/>
            <a:r>
              <a:rPr lang="cs-CZ" sz="3200" dirty="0"/>
              <a:t>Validace ISO20022 souboru proti </a:t>
            </a:r>
            <a:r>
              <a:rPr lang="cs-CZ" sz="3200" dirty="0" smtClean="0"/>
              <a:t>XML</a:t>
            </a:r>
            <a:r>
              <a:rPr lang="cs-CZ" sz="3200" dirty="0" smtClean="0"/>
              <a:t> </a:t>
            </a:r>
            <a:r>
              <a:rPr lang="cs-CZ" sz="3200" dirty="0"/>
              <a:t>schématům </a:t>
            </a:r>
            <a:r>
              <a:rPr lang="cs-CZ" sz="3200" dirty="0" smtClean="0"/>
              <a:t>(XSD) </a:t>
            </a:r>
            <a:r>
              <a:rPr lang="cs-CZ" sz="3200" dirty="0"/>
              <a:t>ESMA CSDR09</a:t>
            </a:r>
          </a:p>
          <a:p>
            <a:pPr lvl="1"/>
            <a:r>
              <a:rPr lang="cs-CZ" sz="3200" dirty="0"/>
              <a:t>JVK kontroly SDAT nad rámec </a:t>
            </a:r>
            <a:r>
              <a:rPr lang="cs-CZ" sz="3200" dirty="0" smtClean="0"/>
              <a:t>XSD </a:t>
            </a:r>
            <a:r>
              <a:rPr lang="cs-CZ" sz="3200" dirty="0"/>
              <a:t>ESMA;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17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CSDR09 – způsob sběru dat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Výkaz CSDR09 je stavový k určitému datu (stav ke dni).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Stav výskytu je rozhodující pro splnění/nesplnění VP.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 případě oprav je nutné zaslat znovu vydání s plným obsahem. Toto vydání přepisuje data předchozího vydání.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42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DOCOS48</a:t>
            </a:r>
            <a:endParaRPr lang="cs-CZ" altLang="cs-CZ" dirty="0" smtClean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05742-9830-417E-9BE7-D93FBB3504E1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EDE58-50F9-4E66-99C8-65D207F282C7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18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1317625" y="3230562"/>
            <a:ext cx="13182146" cy="2687639"/>
          </a:xfrm>
        </p:spPr>
        <p:txBody>
          <a:bodyPr/>
          <a:lstStyle/>
          <a:p>
            <a:r>
              <a:rPr lang="cs-CZ" dirty="0"/>
              <a:t>Změny spojené s přechodem do SDAT </a:t>
            </a:r>
            <a:br>
              <a:rPr lang="cs-CZ" dirty="0"/>
            </a:br>
            <a:r>
              <a:rPr lang="cs-CZ" dirty="0"/>
              <a:t>- výkaz DOCOS48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Žádné věcné změny.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Žádné změny ve způsobu sběru dat.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413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1317625" y="3230562"/>
            <a:ext cx="13182146" cy="2687639"/>
          </a:xfrm>
        </p:spPr>
        <p:txBody>
          <a:bodyPr/>
          <a:lstStyle/>
          <a:p>
            <a:r>
              <a:rPr lang="cs-CZ" dirty="0"/>
              <a:t>Aktuální stav metodiky KT20201101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78332" y="4301790"/>
            <a:ext cx="15045735" cy="904844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Metodika dostupná na </a:t>
            </a:r>
            <a:r>
              <a:rPr lang="cs-CZ" dirty="0" smtClean="0"/>
              <a:t>testovacím </a:t>
            </a:r>
            <a:r>
              <a:rPr lang="cs-CZ" dirty="0"/>
              <a:t>prostředí SDAT </a:t>
            </a:r>
            <a:r>
              <a:rPr lang="cs-CZ" dirty="0" smtClean="0"/>
              <a:t>(</a:t>
            </a:r>
            <a:r>
              <a:rPr lang="cs-CZ" dirty="0">
                <a:hlinkClick r:id="rId3"/>
              </a:rPr>
              <a:t>https://sdatt.cnb.cz/</a:t>
            </a:r>
            <a:r>
              <a:rPr lang="cs-CZ" dirty="0" err="1">
                <a:hlinkClick r:id="rId3"/>
              </a:rPr>
              <a:t>sdat_ext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pages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sdat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portal</a:t>
            </a:r>
            <a:r>
              <a:rPr lang="cs-CZ" dirty="0">
                <a:hlinkClick r:id="rId3"/>
              </a:rPr>
              <a:t>/EXT/public/</a:t>
            </a:r>
            <a:r>
              <a:rPr lang="cs-CZ" dirty="0" err="1">
                <a:hlinkClick r:id="rId3"/>
              </a:rPr>
              <a:t>metapopis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vykazy</a:t>
            </a:r>
            <a:r>
              <a:rPr lang="cs-CZ" dirty="0">
                <a:hlinkClick r:id="rId3"/>
              </a:rPr>
              <a:t>/F2001-prehled-vykazu.zul?contextId=20041</a:t>
            </a:r>
            <a:r>
              <a:rPr lang="cs-CZ" dirty="0" smtClean="0"/>
              <a:t>) </a:t>
            </a:r>
            <a:r>
              <a:rPr lang="cs-CZ" dirty="0"/>
              <a:t>nebo prostřednictvím WS (</a:t>
            </a:r>
            <a:r>
              <a:rPr lang="cs-CZ" dirty="0" err="1"/>
              <a:t>CtiVykaz</a:t>
            </a:r>
            <a:r>
              <a:rPr lang="cs-CZ" dirty="0"/>
              <a:t>) pro příslušnou metodiku.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 současné chvíli metodika neobsahuje: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cs-CZ" sz="3200" dirty="0"/>
              <a:t>Vykazovací povinnosti,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cs-CZ" sz="3200" dirty="0"/>
              <a:t>JVK kontroly k výkazu CSDR09,</a:t>
            </a:r>
          </a:p>
          <a:p>
            <a:pPr marL="857250" lvl="1" indent="-457200" algn="just">
              <a:buFont typeface="Wingdings" panose="05000000000000000000" pitchFamily="2" charset="2"/>
              <a:buChar char="Ø"/>
            </a:pPr>
            <a:r>
              <a:rPr lang="cs-CZ" sz="3200" dirty="0"/>
              <a:t>JVK kontroly k výkazům JISIFE%, které se odkazují na externí číselníky (kurzovní lístek, země dle ISO 3166-1 alpha-2), případně jsou tyto kontroly deaktivovány,</a:t>
            </a:r>
          </a:p>
          <a:p>
            <a:pPr marL="857250" lvl="1" indent="-457200" algn="just">
              <a:buFont typeface="Wingdings" panose="05000000000000000000" pitchFamily="2" charset="2"/>
              <a:buChar char="Ø"/>
            </a:pPr>
            <a:r>
              <a:rPr lang="cs-CZ" sz="3200" dirty="0"/>
              <a:t>Popisy a definice objektů výkazu CSDR09.</a:t>
            </a:r>
          </a:p>
          <a:p>
            <a:pPr marL="400050" lvl="1" indent="0" algn="just">
              <a:buNone/>
            </a:pPr>
            <a:endParaRPr lang="cs-CZ" sz="3200" dirty="0"/>
          </a:p>
          <a:p>
            <a:pPr marL="342900" lvl="1" indent="-342900"/>
            <a:r>
              <a:rPr lang="cs-CZ" sz="3200" dirty="0"/>
              <a:t>Testování metodiky KT20201101 není aktuálně možné. </a:t>
            </a:r>
          </a:p>
          <a:p>
            <a:pPr marL="342900" lvl="1" indent="-342900"/>
            <a:r>
              <a:rPr lang="cs-CZ" sz="3200" dirty="0"/>
              <a:t>O dalším vývoji k vykazovacímu rámci KT budete informováni.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3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do SDAT – základní </a:t>
            </a:r>
            <a:r>
              <a:rPr lang="cs-CZ" dirty="0" err="1"/>
              <a:t>info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/>
              <a:t>Na základě harmonogramu přechází část výkazů MKT do SDAT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 </a:t>
            </a:r>
            <a:r>
              <a:rPr lang="cs-CZ" dirty="0"/>
              <a:t>11/2020:</a:t>
            </a:r>
          </a:p>
          <a:p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vzniká nový vykazovací rámec „Kapitálové trhy I.“ (kód KT);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k novému rámci vzniká nová metodika „KT20201101“ s platností od 1. 11. 2020;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36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Metodika KT20201101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35087" y="6130591"/>
            <a:ext cx="14105209" cy="569628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Obsahuje nové verze výkazů JISIFE%. Platnost verzí od 1. 11. 2020;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Obsahuje nový výkaz CSDR09 (verze 1.0). Platnost verze od 1. 11. 2020;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Obsahuje novou verzi výkazu DOCOS48 (výkaz byl původně v MtS ve funkční oblasti OCP). Platnost nové verze od 1. 11. 2020.</a:t>
            </a:r>
          </a:p>
          <a:p>
            <a:r>
              <a:rPr lang="cs-CZ" sz="2800" i="1" dirty="0"/>
              <a:t>Pozn.: funkční oblast OCP s přechodem do SDAT končí.</a:t>
            </a:r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7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JISIFE%</a:t>
            </a:r>
            <a:endParaRPr lang="cs-CZ" altLang="cs-CZ" dirty="0" smtClean="0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05742-9830-417E-9BE7-D93FBB3504E1}" type="datetime1">
              <a:rPr lang="cs-CZ" smtClean="0"/>
              <a:t>03.06.2020</a:t>
            </a:fld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7EDE58-50F9-4E66-99C8-65D207F282C7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55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>
          <a:xfrm>
            <a:off x="1317625" y="3230562"/>
            <a:ext cx="13182146" cy="2687639"/>
          </a:xfrm>
        </p:spPr>
        <p:txBody>
          <a:bodyPr/>
          <a:lstStyle/>
          <a:p>
            <a:pPr algn="ctr"/>
            <a:r>
              <a:rPr lang="cs-CZ" dirty="0"/>
              <a:t>Změny spojené s přechodem do SDAT – výkazy JISIFE%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35087" y="5608076"/>
            <a:ext cx="14497095" cy="6827764"/>
          </a:xfrm>
        </p:spPr>
        <p:txBody>
          <a:bodyPr/>
          <a:lstStyle/>
          <a:p>
            <a:pPr marL="457200" lvl="1" indent="-457200">
              <a:lnSpc>
                <a:spcPct val="150000"/>
              </a:lnSpc>
              <a:spcBef>
                <a:spcPts val="2000"/>
              </a:spcBef>
            </a:pPr>
            <a:r>
              <a:rPr lang="cs-CZ" sz="3200" dirty="0"/>
              <a:t>Změnová oprava dat – nový objekt (technický parametr T0023) pro provádění změnových oprav (více snímek 6 - 8). </a:t>
            </a:r>
          </a:p>
          <a:p>
            <a:pPr marL="457200" lvl="1" indent="-457200">
              <a:lnSpc>
                <a:spcPct val="150000"/>
              </a:lnSpc>
              <a:spcBef>
                <a:spcPts val="2000"/>
              </a:spcBef>
            </a:pPr>
            <a:r>
              <a:rPr lang="cs-CZ" sz="3200" dirty="0" smtClean="0"/>
              <a:t>Důsledky</a:t>
            </a:r>
            <a:r>
              <a:rPr lang="cs-CZ" sz="3200" dirty="0"/>
              <a:t>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3300" dirty="0"/>
              <a:t>Změna </a:t>
            </a:r>
            <a:r>
              <a:rPr lang="cs-CZ" sz="3300" dirty="0" err="1"/>
              <a:t>metapopisu</a:t>
            </a:r>
            <a:r>
              <a:rPr lang="cs-CZ" sz="3300" dirty="0"/>
              <a:t> údajů (T0023 součástí </a:t>
            </a:r>
            <a:r>
              <a:rPr lang="cs-CZ" sz="3300" dirty="0" err="1"/>
              <a:t>metapopisu</a:t>
            </a:r>
            <a:r>
              <a:rPr lang="cs-CZ" sz="3300" dirty="0"/>
              <a:t> údajů),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3300" dirty="0"/>
              <a:t>Změna struktury výkazů (sloupec s parametrem T0023),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3300" dirty="0"/>
              <a:t>Nové formální kontroly a jejich závažnosti. </a:t>
            </a:r>
          </a:p>
          <a:p>
            <a:pPr marL="457200" lvl="1" indent="0">
              <a:buNone/>
            </a:pPr>
            <a:endParaRPr lang="cs-CZ" sz="3000" dirty="0"/>
          </a:p>
          <a:p>
            <a:pPr marL="457200" lvl="1" indent="0">
              <a:buNone/>
            </a:pPr>
            <a:r>
              <a:rPr lang="cs-CZ" sz="3000" i="1" dirty="0"/>
              <a:t>Pozn.: plná oprava dat zachována</a:t>
            </a:r>
            <a:r>
              <a:rPr lang="cs-CZ" sz="3000" i="1" dirty="0" smtClean="0"/>
              <a:t>.</a:t>
            </a:r>
            <a:endParaRPr lang="cs-CZ" sz="3200" dirty="0"/>
          </a:p>
          <a:p>
            <a:pPr marL="457200" lvl="1" indent="-457200">
              <a:lnSpc>
                <a:spcPct val="150000"/>
              </a:lnSpc>
              <a:spcBef>
                <a:spcPts val="2000"/>
              </a:spcBef>
            </a:pPr>
            <a:r>
              <a:rPr lang="cs-CZ" sz="3200" dirty="0"/>
              <a:t>Původní algoritmické kontroly nově zapsány v jazyku kontrol SDAT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41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JISIFE% - způsob sběru dat (1)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230584" y="4772054"/>
            <a:ext cx="16090765" cy="80034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Výkazy JISIFE </a:t>
            </a:r>
            <a:r>
              <a:rPr lang="cs-CZ" dirty="0" smtClean="0"/>
              <a:t>se vykazují měsíčně jako doposud  </a:t>
            </a:r>
            <a:r>
              <a:rPr lang="cs-CZ" dirty="0"/>
              <a:t>k určitému datu (stav ke dni).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Stav výskytu je rozhodující pro splnění/nesplnění VP.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Výkazy obsahují technický parametr T0023, který umožňuje následnými vydáními provádět operace na úrovni řádku v rámci jednoho výskytu.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Technický parametr T0023 ve výkazech JISIFE% nabývá prostřednictvím domény Z_RW_FLG hodnot:</a:t>
            </a:r>
          </a:p>
          <a:p>
            <a:pPr marL="800100" lvl="2" indent="0">
              <a:buNone/>
            </a:pPr>
            <a:r>
              <a:rPr lang="cs-CZ" sz="3200" dirty="0"/>
              <a:t>„S“ – standardní řádek,</a:t>
            </a:r>
          </a:p>
          <a:p>
            <a:pPr marL="800100" lvl="2" indent="0">
              <a:buNone/>
            </a:pPr>
            <a:r>
              <a:rPr lang="cs-CZ" sz="3200" dirty="0"/>
              <a:t>„N“ – nový řádek,</a:t>
            </a:r>
          </a:p>
          <a:p>
            <a:pPr marL="800100" lvl="2" indent="0">
              <a:buNone/>
            </a:pPr>
            <a:r>
              <a:rPr lang="cs-CZ" sz="3200" dirty="0"/>
              <a:t>„R“ – oprava řádku,</a:t>
            </a:r>
          </a:p>
          <a:p>
            <a:pPr marL="800100" lvl="2" indent="0">
              <a:buNone/>
            </a:pPr>
            <a:r>
              <a:rPr lang="cs-CZ" sz="3200" dirty="0"/>
              <a:t>„X“ – storno řádku.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JISIFE% - způsob sběru dat (2)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387339" y="4641424"/>
            <a:ext cx="15385369" cy="761153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První vydání výskytu má vždy a pouze  konkretizaci T0023 hodnotu „S</a:t>
            </a:r>
            <a:r>
              <a:rPr lang="cs-CZ" dirty="0" smtClean="0"/>
              <a:t>“.</a:t>
            </a:r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V případě oprav chyb JVK (MVK) může osoba:</a:t>
            </a:r>
          </a:p>
          <a:p>
            <a:pPr lvl="1">
              <a:buFontTx/>
              <a:buChar char="-"/>
            </a:pPr>
            <a:r>
              <a:rPr lang="cs-CZ" sz="3200" dirty="0"/>
              <a:t>zaslat ve vydání všechny záznamy znovu (opravené i bezchybné); T0023 má ve všech záznamech hodnotu „S“, toto vydání kompletně přepisuje data toho předchozího,</a:t>
            </a:r>
          </a:p>
          <a:p>
            <a:pPr lvl="1">
              <a:buFontTx/>
              <a:buChar char="-"/>
            </a:pPr>
            <a:r>
              <a:rPr lang="cs-CZ" sz="3200" dirty="0"/>
              <a:t>nebo zaslat ve vydání pouze opravené/nové/stornované záznamy oproti předchozímu vydání; T0023 má v závislosti na situaci hodnoty „N“, „R“ nebo „X</a:t>
            </a:r>
            <a:r>
              <a:rPr lang="cs-CZ" sz="3200" dirty="0" smtClean="0"/>
              <a:t>“.</a:t>
            </a:r>
            <a:endParaRPr lang="cs-CZ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dirty="0"/>
              <a:t>Kombinace „S“ spolu s „N“, „R“ nebo „X“ v jednom vydání není  </a:t>
            </a:r>
            <a:r>
              <a:rPr lang="cs-CZ" dirty="0" smtClean="0"/>
              <a:t>povolena a vydání </a:t>
            </a:r>
            <a:r>
              <a:rPr lang="cs-CZ" dirty="0"/>
              <a:t>bude odmítnuto jako celek na úrovni formálních kontrol. 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24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JISIFE% - způsob sběru dat (3)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256711" y="4850431"/>
            <a:ext cx="14627723" cy="7898918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Technický parametr T0023 byl zároveň doplněn do starších verzí výkazů JISIFE% v metodikách MKT20190101 a MKT20180103 z důvodu jednotného </a:t>
            </a:r>
            <a:r>
              <a:rPr lang="cs-CZ" dirty="0" smtClean="0"/>
              <a:t>principu </a:t>
            </a:r>
            <a:r>
              <a:rPr lang="cs-CZ" dirty="0"/>
              <a:t>oprav v SDAT.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Technický parametr je součástí struktury výkazů JISIFE% a </a:t>
            </a:r>
            <a:r>
              <a:rPr lang="cs-CZ" dirty="0" err="1"/>
              <a:t>metapopisu</a:t>
            </a:r>
            <a:r>
              <a:rPr lang="cs-CZ" dirty="0"/>
              <a:t> údajů:</a:t>
            </a:r>
          </a:p>
          <a:p>
            <a:pPr algn="just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8</a:t>
            </a:fld>
            <a:endParaRPr lang="cs-CZ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57" y="7938440"/>
            <a:ext cx="13831224" cy="24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03909" y="8460955"/>
            <a:ext cx="5509280" cy="4896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Přímá spojnice se šipkou 8"/>
          <p:cNvCxnSpPr/>
          <p:nvPr/>
        </p:nvCxnSpPr>
        <p:spPr>
          <a:xfrm>
            <a:off x="10468744" y="9605946"/>
            <a:ext cx="4635165" cy="2176751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3864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JISIFE%  - kontroly</a:t>
            </a:r>
            <a:endParaRPr lang="cs-CZ" altLang="cs-CZ" dirty="0" smtClean="0"/>
          </a:p>
        </p:txBody>
      </p:sp>
      <p:sp>
        <p:nvSpPr>
          <p:cNvPr id="2663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282837" y="4563048"/>
            <a:ext cx="15437620" cy="8107923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Původní algoritmické kontroly (součástí metodiky MKT v MtS byly pouze názvy kontrol) jsou nyní standardně zapsány jazykem kontrol SDAT (aktuální verze dokumentu „</a:t>
            </a:r>
            <a:r>
              <a:rPr lang="cs-CZ" dirty="0">
                <a:hlinkClick r:id="rId3"/>
              </a:rPr>
              <a:t>Popis jazyka kontrol</a:t>
            </a:r>
            <a:r>
              <a:rPr lang="cs-CZ" dirty="0"/>
              <a:t>“).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Přepis kontrol byl zároveň proveden do starších verzí výkazů JISIFE% </a:t>
            </a:r>
            <a:r>
              <a:rPr lang="cs-CZ" dirty="0" smtClean="0"/>
              <a:t>v metodikách </a:t>
            </a:r>
            <a:r>
              <a:rPr lang="cs-CZ" dirty="0"/>
              <a:t>MKT20190101 a MKT20180103 z důvodu interpretace kontrol </a:t>
            </a:r>
            <a:r>
              <a:rPr lang="cs-CZ" dirty="0" smtClean="0"/>
              <a:t>v případě </a:t>
            </a:r>
            <a:r>
              <a:rPr lang="cs-CZ" dirty="0"/>
              <a:t>oprav v SDAT.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dirty="0"/>
              <a:t>Některé původní kontroly jsou rozděleny do více kontrol (např.: JISIFE51 – kontrola 103 rozdělena na 103_1, 103_2 a 103_3). Původní kontrola (103) v metodikách ponechána s příznakem „deaktivována“. 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84C3E46-EF87-4759-89E4-32275472A0D1}" type="datetime1">
              <a:rPr lang="cs-CZ" smtClean="0"/>
              <a:pPr/>
              <a:t>03.06.2020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E8DFB0-D1C6-46B2-933A-47D60D4C3C9A}" type="slidenum">
              <a:rPr lang="cs-CZ" smtClean="0"/>
              <a:pPr/>
              <a:t>9</a:t>
            </a:fld>
            <a:endParaRPr lang="cs-CZ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2580" y="10972800"/>
            <a:ext cx="14104482" cy="2317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70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_CNB">
  <a:themeElements>
    <a:clrScheme name="Vlastní 55">
      <a:dk1>
        <a:sysClr val="windowText" lastClr="000000"/>
      </a:dk1>
      <a:lt1>
        <a:srgbClr val="000000"/>
      </a:lt1>
      <a:dk2>
        <a:srgbClr val="6C6F70"/>
      </a:dk2>
      <a:lt2>
        <a:srgbClr val="9DABE2"/>
      </a:lt2>
      <a:accent1>
        <a:srgbClr val="2426A9"/>
      </a:accent1>
      <a:accent2>
        <a:srgbClr val="D52B1E"/>
      </a:accent2>
      <a:accent3>
        <a:srgbClr val="FFBB00"/>
      </a:accent3>
      <a:accent4>
        <a:srgbClr val="9ACD32"/>
      </a:accent4>
      <a:accent5>
        <a:srgbClr val="00CED1"/>
      </a:accent5>
      <a:accent6>
        <a:srgbClr val="6C6F70"/>
      </a:accent6>
      <a:hlink>
        <a:srgbClr val="2426A9"/>
      </a:hlink>
      <a:folHlink>
        <a:srgbClr val="2426A9"/>
      </a:folHlink>
    </a:clrScheme>
    <a:fontScheme name="CN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motiv_CNB</Template>
  <TotalTime>3390</TotalTime>
  <Words>844</Words>
  <Application>Microsoft Office PowerPoint</Application>
  <PresentationFormat>Vlastní</PresentationFormat>
  <Paragraphs>103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motiv_CNB</vt:lpstr>
      <vt:lpstr>Prezentace aplikace PowerPoint</vt:lpstr>
      <vt:lpstr>Přechod do SDAT – základní info</vt:lpstr>
      <vt:lpstr>Metodika KT20201101</vt:lpstr>
      <vt:lpstr>JISIFE%</vt:lpstr>
      <vt:lpstr>Změny spojené s přechodem do SDAT – výkazy JISIFE%</vt:lpstr>
      <vt:lpstr>JISIFE% - způsob sběru dat (1)</vt:lpstr>
      <vt:lpstr>JISIFE% - způsob sběru dat (2)</vt:lpstr>
      <vt:lpstr>JISIFE% - způsob sběru dat (3)</vt:lpstr>
      <vt:lpstr>JISIFE%  - kontroly</vt:lpstr>
      <vt:lpstr>CSDR09</vt:lpstr>
      <vt:lpstr>Změny spojené s přechodem do SDAT – výkaz CSDR09</vt:lpstr>
      <vt:lpstr>CSDR09 – způsob sběru dat</vt:lpstr>
      <vt:lpstr>DOCOS48</vt:lpstr>
      <vt:lpstr>Změny spojené s přechodem do SDAT  - výkaz DOCOS48</vt:lpstr>
      <vt:lpstr>Aktuální stav metodiky KT20201101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 Sada</dc:creator>
  <cp:lastModifiedBy>Diviš Jan</cp:lastModifiedBy>
  <cp:revision>237</cp:revision>
  <dcterms:created xsi:type="dcterms:W3CDTF">2020-01-08T08:09:07Z</dcterms:created>
  <dcterms:modified xsi:type="dcterms:W3CDTF">2020-06-03T09:54:34Z</dcterms:modified>
</cp:coreProperties>
</file>