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48" r:id="rId2"/>
    <p:sldMasterId id="2147483660" r:id="rId3"/>
  </p:sldMasterIdLst>
  <p:notesMasterIdLst>
    <p:notesMasterId r:id="rId12"/>
  </p:notesMasterIdLst>
  <p:handoutMasterIdLst>
    <p:handoutMasterId r:id="rId13"/>
  </p:handoutMasterIdLst>
  <p:sldIdLst>
    <p:sldId id="295" r:id="rId4"/>
    <p:sldId id="461" r:id="rId5"/>
    <p:sldId id="462" r:id="rId6"/>
    <p:sldId id="463" r:id="rId7"/>
    <p:sldId id="464" r:id="rId8"/>
    <p:sldId id="466" r:id="rId9"/>
    <p:sldId id="465" r:id="rId10"/>
    <p:sldId id="467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94365A9B-0D5F-4D53-A17A-CCC7B0027734}">
          <p14:sldIdLst>
            <p14:sldId id="295"/>
            <p14:sldId id="461"/>
            <p14:sldId id="462"/>
            <p14:sldId id="463"/>
            <p14:sldId id="464"/>
            <p14:sldId id="466"/>
            <p14:sldId id="465"/>
            <p14:sldId id="46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lučka Jiří" initials="KJ" lastIdx="0" clrIdx="0"/>
  <p:cmAuthor id="1" name="Lukášová Eva" initials="LE" lastIdx="1" clrIdx="1"/>
  <p:cmAuthor id="2" name="Kováč Peter" initials="KP" lastIdx="3" clrIdx="2"/>
  <p:cmAuthor id="3" name="ŠR" initials="ŠR" lastIdx="0" clrIdx="3"/>
  <p:cmAuthor id="4" name="Šantrůčková Klára" initials="ŠK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66"/>
    <a:srgbClr val="FF5050"/>
    <a:srgbClr val="FFFFCC"/>
    <a:srgbClr val="FF9999"/>
    <a:srgbClr val="D0D8E8"/>
    <a:srgbClr val="E9EDF4"/>
    <a:srgbClr val="FF6600"/>
    <a:srgbClr val="33CC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10" autoAdjust="0"/>
    <p:restoredTop sz="91261" autoAdjust="0"/>
  </p:normalViewPr>
  <p:slideViewPr>
    <p:cSldViewPr>
      <p:cViewPr varScale="1">
        <p:scale>
          <a:sx n="62" d="100"/>
          <a:sy n="62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478C8-6137-4C50-A4DA-BAD14A9EBB61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BDDDB-34AE-4B0D-B6E3-CE84F6B1667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3627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EB060-01D7-4A1E-960A-9C825EFF94DC}" type="datetimeFigureOut">
              <a:rPr lang="cs-CZ" smtClean="0"/>
              <a:pPr/>
              <a:t>21.9.2020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943FF-2827-4B01-8304-EE5ED36B87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1548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49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65BF1B-CCCD-4144-B40B-535504B3A4C5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90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87D280-B726-44A6-9611-7CDA8EBA28A0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689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6493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6419056" cy="93610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EB8F8C-63EA-4888-8147-ED47FA2805CC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521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89427-5FFA-436E-9197-E70FDF120477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2722-F15C-4E6B-A386-68FF924813A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242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415F-036C-451F-83D2-2FF67CD400DC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2722-F15C-4E6B-A386-68FF924813A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090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6419056" cy="93610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1F3112-BB5B-4E25-A452-FA534BAB8CF9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427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6A81F-F515-4F75-9674-277833F7FB5A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22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145A59-279E-408B-907B-7AFC4627166C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882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DD4ED9-B335-4E77-BD8E-9261F3C778C7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256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08173-F7DD-4CDF-8BA2-1DB90BD06DF6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161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FF3A66-3684-4D70-8126-15622C282FF9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1679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AAC998-6C5C-499B-9AC1-6DA4F5A2BB30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0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A38480-9FBC-44FC-946A-304DE3480E98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58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4" descr="kosticky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8229600" cy="4641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Picture 8" descr="logo_down"/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" r="85913" b="30897"/>
          <a:stretch/>
        </p:blipFill>
        <p:spPr bwMode="auto">
          <a:xfrm>
            <a:off x="200026" y="6381750"/>
            <a:ext cx="863599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53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4" descr="kostick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8229600" cy="4641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AD5D6-887F-4A0A-A4F4-C4750CB1C7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06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D4B59-1DE3-4971-90C0-36B60BF3E232}" type="datetime1">
              <a:rPr lang="cs-CZ" smtClean="0"/>
              <a:pPr/>
              <a:t>21.9.2020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22722-F15C-4E6B-A386-68FF924813A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5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nb.cz/export/sites/cnb/cs/statistika/.galleries/sdat/SDAT_TS_8_PopisKontrol.docx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9612" y="2130425"/>
            <a:ext cx="6984776" cy="2414699"/>
          </a:xfrm>
        </p:spPr>
        <p:txBody>
          <a:bodyPr>
            <a:normAutofit fontScale="90000"/>
          </a:bodyPr>
          <a:lstStyle/>
          <a:p>
            <a:r>
              <a:rPr lang="cs-CZ" sz="4400" dirty="0" smtClean="0"/>
              <a:t>Expertní pracovní skupina na metodiku </a:t>
            </a:r>
            <a:r>
              <a:rPr lang="cs-CZ" sz="4400" dirty="0" smtClean="0"/>
              <a:t>– </a:t>
            </a:r>
            <a:r>
              <a:rPr lang="cs-CZ" sz="4400" dirty="0" err="1" smtClean="0"/>
              <a:t>AnaCredit</a:t>
            </a:r>
            <a:r>
              <a:rPr lang="cs-CZ" sz="4400" dirty="0" smtClean="0"/>
              <a:t/>
            </a:r>
            <a:br>
              <a:rPr lang="cs-CZ" sz="4400" dirty="0" smtClean="0"/>
            </a:br>
            <a:r>
              <a:rPr lang="cs-CZ" sz="4400" dirty="0" smtClean="0"/>
              <a:t>část „Přechod oblasti </a:t>
            </a:r>
            <a:r>
              <a:rPr lang="cs-CZ" sz="4400" dirty="0" err="1" smtClean="0"/>
              <a:t>AnaCredit</a:t>
            </a:r>
            <a:r>
              <a:rPr lang="cs-CZ" sz="4400" dirty="0" smtClean="0"/>
              <a:t> do systému SDAT“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5157192"/>
            <a:ext cx="6400800" cy="864096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bg1">
                    <a:lumMod val="50000"/>
                  </a:schemeClr>
                </a:solidFill>
              </a:rPr>
              <a:t>18. </a:t>
            </a:r>
            <a:r>
              <a:rPr lang="cs-CZ" sz="2400" dirty="0">
                <a:solidFill>
                  <a:schemeClr val="bg1">
                    <a:lumMod val="50000"/>
                  </a:schemeClr>
                </a:solidFill>
              </a:rPr>
              <a:t>9</a:t>
            </a:r>
            <a:r>
              <a:rPr lang="cs-CZ" sz="2400" dirty="0" smtClean="0">
                <a:solidFill>
                  <a:schemeClr val="bg1">
                    <a:lumMod val="50000"/>
                  </a:schemeClr>
                </a:solidFill>
              </a:rPr>
              <a:t>. 2020</a:t>
            </a:r>
            <a:endParaRPr lang="cs-CZ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1371600" y="3933056"/>
            <a:ext cx="640080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9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Přechod do SDAT – základní </a:t>
            </a:r>
            <a:r>
              <a:rPr lang="cs-CZ" dirty="0" err="1"/>
              <a:t>info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Na základě harmonogramu přechází výkazy AnaCredit do SDAT k březnu 2021 (první stav ke dni 31. 3. 2021</a:t>
            </a:r>
            <a:r>
              <a:rPr lang="cs-CZ" dirty="0" smtClean="0"/>
              <a:t>);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Změny vyplývající z přechodu do SDAT budou implementovány </a:t>
            </a:r>
            <a:r>
              <a:rPr lang="cs-CZ" u="sng" dirty="0"/>
              <a:t>zpětně od</a:t>
            </a:r>
            <a:r>
              <a:rPr lang="cs-CZ" dirty="0"/>
              <a:t> metodiky AC20190601 z důvodu zachování stejného principu případných oprav dat; </a:t>
            </a:r>
            <a:endParaRPr lang="cs-CZ" dirty="0" smtClean="0"/>
          </a:p>
          <a:p>
            <a:pPr algn="just"/>
            <a:endParaRPr lang="cs-CZ" dirty="0"/>
          </a:p>
          <a:p>
            <a:r>
              <a:rPr lang="cs-CZ" dirty="0"/>
              <a:t>Zároveň vzniká nová metodika AC20210301.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49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Změny spojené s přechodem do SDAT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3600" b="1" dirty="0"/>
              <a:t>Změnová oprava dat </a:t>
            </a:r>
            <a:r>
              <a:rPr lang="cs-CZ" sz="3600" dirty="0"/>
              <a:t>– nový objekt (technický parametr T0023) pro provádění změnových oprav (více snímek 5 a 6). </a:t>
            </a:r>
          </a:p>
          <a:p>
            <a:pPr marL="0" lvl="1" indent="0">
              <a:buNone/>
            </a:pPr>
            <a:r>
              <a:rPr lang="cs-CZ" sz="3600" dirty="0"/>
              <a:t>	Důsledky: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cs-CZ" sz="3600" dirty="0"/>
              <a:t> Změna </a:t>
            </a:r>
            <a:r>
              <a:rPr lang="cs-CZ" sz="3600" dirty="0" err="1"/>
              <a:t>metapopisu</a:t>
            </a:r>
            <a:r>
              <a:rPr lang="cs-CZ" sz="3600" dirty="0"/>
              <a:t> údajů (T0023 součástí </a:t>
            </a:r>
            <a:r>
              <a:rPr lang="cs-CZ" sz="3600" dirty="0" err="1"/>
              <a:t>metapopisu</a:t>
            </a:r>
            <a:r>
              <a:rPr lang="cs-CZ" sz="3600" dirty="0"/>
              <a:t> údajů),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cs-CZ" sz="3600" dirty="0"/>
              <a:t> Nový parametr T0023 nahrazuje původní ukazatel „ANA0108 – Příznak řádku“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cs-CZ" sz="3600" dirty="0"/>
              <a:t> Nové formální kontroly (z původních JVK kontrolující „Příznak řádku“) a jejich závažnosti. </a:t>
            </a:r>
          </a:p>
          <a:p>
            <a:pPr marL="457200" lvl="1" indent="0">
              <a:buNone/>
            </a:pPr>
            <a:endParaRPr lang="cs-CZ" sz="3000" dirty="0"/>
          </a:p>
          <a:p>
            <a:pPr marL="457200" lvl="1" indent="0">
              <a:buNone/>
            </a:pPr>
            <a:r>
              <a:rPr lang="cs-CZ" sz="3000" i="1" dirty="0"/>
              <a:t>Pozn.: plná oprava dat zachována.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34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Změny spojené s přechodem do SDAT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Původní algoritmické kontroly (součástí metodiky AnaCredit v </a:t>
            </a:r>
            <a:r>
              <a:rPr lang="cs-CZ" dirty="0" err="1"/>
              <a:t>MtS</a:t>
            </a:r>
            <a:r>
              <a:rPr lang="cs-CZ" dirty="0"/>
              <a:t> byly pouze názvy kontrol) jsou nyní standardně zapsány jazykem kontrol SDAT (aktuální verze dokumentu „</a:t>
            </a:r>
            <a:r>
              <a:rPr lang="cs-CZ" dirty="0">
                <a:hlinkClick r:id="rId2"/>
              </a:rPr>
              <a:t>Popis jazyka kontrol</a:t>
            </a:r>
            <a:r>
              <a:rPr lang="cs-CZ" dirty="0"/>
              <a:t>“).</a:t>
            </a:r>
          </a:p>
          <a:p>
            <a:pPr marL="0" lvl="1" indent="0" algn="just">
              <a:buNone/>
            </a:pPr>
            <a:endParaRPr lang="cs-CZ" sz="2800" dirty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Vybrané části kontrol JVK a MVK i nadále v algoritmickém zápisu</a:t>
            </a:r>
            <a:r>
              <a:rPr lang="cs-CZ" sz="2800" dirty="0" smtClean="0"/>
              <a:t>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800" dirty="0"/>
              <a:t>Změna ve vykazování atributů neměnných  </a:t>
            </a:r>
            <a:r>
              <a:rPr lang="cs-CZ" sz="2800" dirty="0" smtClean="0"/>
              <a:t>v </a:t>
            </a:r>
            <a:r>
              <a:rPr lang="cs-CZ" sz="2800" dirty="0"/>
              <a:t>čase.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37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17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Způsob sběru dat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Výkazy PANACR% jsou stavové k určitému datu (stav ke dni).</a:t>
            </a:r>
          </a:p>
          <a:p>
            <a:r>
              <a:rPr lang="cs-CZ" dirty="0"/>
              <a:t>Stav výskytu je rozhodující pro splnění/nesplnění VP.</a:t>
            </a:r>
          </a:p>
          <a:p>
            <a:pPr algn="just"/>
            <a:r>
              <a:rPr lang="cs-CZ" dirty="0"/>
              <a:t>Výkazy obsahují technický parametr T0023, který umožňuje následnými vydáními provádět operace na úrovni řádku v rámci jednoho výskytu.</a:t>
            </a:r>
          </a:p>
          <a:p>
            <a:pPr algn="just"/>
            <a:r>
              <a:rPr lang="cs-CZ" dirty="0"/>
              <a:t>Technický parametr T0023 ve výkazech nabývá prostřednictvím domény Z_RW_FLG hodnot:</a:t>
            </a:r>
          </a:p>
          <a:p>
            <a:pPr marL="800100" lvl="2" indent="0">
              <a:buNone/>
            </a:pPr>
            <a:r>
              <a:rPr lang="cs-CZ" dirty="0"/>
              <a:t>„S“ – standardní řádek,</a:t>
            </a:r>
          </a:p>
          <a:p>
            <a:pPr marL="800100" lvl="2" indent="0">
              <a:buNone/>
            </a:pPr>
            <a:r>
              <a:rPr lang="cs-CZ" dirty="0"/>
              <a:t>„N“ – nový řádek,</a:t>
            </a:r>
          </a:p>
          <a:p>
            <a:pPr marL="800100" lvl="2" indent="0">
              <a:buNone/>
            </a:pPr>
            <a:r>
              <a:rPr lang="cs-CZ" dirty="0"/>
              <a:t>„R“ – oprava řádku,</a:t>
            </a:r>
          </a:p>
          <a:p>
            <a:pPr marL="800100" lvl="2" indent="0">
              <a:buNone/>
            </a:pPr>
            <a:r>
              <a:rPr lang="cs-CZ" dirty="0"/>
              <a:t>„X“ – storno řádku.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45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Způsob sběru dat (2)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3254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cs-CZ" sz="11200" dirty="0"/>
              <a:t>První vydání výskytu má vždy a pouze konkretizaci T0023 hodnotu „S“.</a:t>
            </a:r>
          </a:p>
          <a:p>
            <a:pPr marL="0" indent="0">
              <a:buNone/>
            </a:pPr>
            <a:endParaRPr lang="cs-CZ" sz="11200" dirty="0"/>
          </a:p>
          <a:p>
            <a:pPr algn="just"/>
            <a:r>
              <a:rPr lang="cs-CZ" sz="11200" dirty="0"/>
              <a:t>V případě oprav chyb JVK (MVK) může osoba:</a:t>
            </a:r>
          </a:p>
          <a:p>
            <a:pPr marL="457200" lvl="1" indent="0" algn="just">
              <a:buNone/>
            </a:pPr>
            <a:endParaRPr lang="cs-CZ" sz="4900" dirty="0"/>
          </a:p>
          <a:p>
            <a:pPr marL="457200" lvl="1" indent="0" algn="just">
              <a:buNone/>
            </a:pPr>
            <a:r>
              <a:rPr lang="cs-CZ" sz="5500" dirty="0"/>
              <a:t>zaslat ve vydání všechny záznamy znovu (opravené i bezchybné); T0023 má ve všech záznamech hodnotu „S“, toto vydání kompletně přepisuje data toho předchozího,</a:t>
            </a:r>
          </a:p>
          <a:p>
            <a:pPr marL="457200" lvl="1" indent="0" algn="just">
              <a:buNone/>
            </a:pPr>
            <a:r>
              <a:rPr lang="cs-CZ" sz="5500" dirty="0"/>
              <a:t>nebo zaslat ve vydání pouze opravené/nové/stornované záznamy oproti předchozímu vydání; T0023 má v závislosti na situaci hodnoty „N“, „R“ nebo „X“.</a:t>
            </a:r>
          </a:p>
          <a:p>
            <a:pPr marL="0" indent="0">
              <a:buNone/>
            </a:pPr>
            <a:endParaRPr lang="cs-CZ" sz="5100" dirty="0"/>
          </a:p>
          <a:p>
            <a:pPr marL="0" indent="0">
              <a:buNone/>
            </a:pPr>
            <a:endParaRPr lang="cs-CZ" sz="5100" dirty="0"/>
          </a:p>
          <a:p>
            <a:pPr algn="just"/>
            <a:r>
              <a:rPr lang="cs-CZ" sz="11200" dirty="0"/>
              <a:t>Kombinace „S“ spolu s „N“, „R“ nebo „X“ v jednom vydání není  povolena. Vydání bude odmítnuto jako celek na úrovni formálních kontrol.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sz="5500" dirty="0"/>
          </a:p>
          <a:p>
            <a:pPr marL="0" indent="0" algn="just">
              <a:buNone/>
            </a:pPr>
            <a:r>
              <a:rPr lang="cs-CZ" sz="5500" i="1" dirty="0"/>
              <a:t>Pozn.: výše zmíněný princip byl již aplikován dříve s použitím ukazatele ANA0108. Nově tento princip zajištuje parametr T0023.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047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Metodika </a:t>
            </a:r>
            <a:r>
              <a:rPr lang="cs-CZ" dirty="0" smtClean="0"/>
              <a:t>AC20210301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/>
              <a:t>Obsahuje nově (oproti předchozí metodice):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Kontroly odlehlých hodnot; </a:t>
            </a:r>
          </a:p>
          <a:p>
            <a:pPr algn="just"/>
            <a:r>
              <a:rPr lang="cs-CZ" dirty="0"/>
              <a:t>Nový výkaz PANACR00 pro specifickou situaci přečíslování kontraktu, instrumentu, zajištění nebo expozice. Vykazovací povinnost daného výkazu je pouze „Na vyžádání“ </a:t>
            </a:r>
            <a:r>
              <a:rPr lang="cs-CZ" u="sng" dirty="0"/>
              <a:t>po předchozí domluvě</a:t>
            </a:r>
            <a:r>
              <a:rPr lang="cs-CZ" dirty="0"/>
              <a:t> s ČNB.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33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Důležité termíny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dirty="0">
                <a:solidFill>
                  <a:srgbClr val="FF0000"/>
                </a:solidFill>
              </a:rPr>
              <a:t>31. 3. 2021 </a:t>
            </a:r>
            <a:r>
              <a:rPr lang="cs-CZ" dirty="0"/>
              <a:t>– Přechod jako „velký třesk“: od tohoto data zasílání dat a opravy dat (i do minulosti) probíhají přes IS SDAT.</a:t>
            </a:r>
          </a:p>
          <a:p>
            <a:pPr algn="just"/>
            <a:r>
              <a:rPr lang="cs-CZ" dirty="0">
                <a:solidFill>
                  <a:srgbClr val="FF0000"/>
                </a:solidFill>
              </a:rPr>
              <a:t>30. 9. 2020 </a:t>
            </a:r>
            <a:r>
              <a:rPr lang="cs-CZ" dirty="0"/>
              <a:t>– v testovacím prostředí SDAT zveřejněna metodika AC20210301 a upravená metodika AC20190601. Součástí zveřejnění jsou nově zapsané JVK a MVK (kromě JVK RIAD, MVK RIAD, MVK úplnosti, které budou k dispozici průběžně později). </a:t>
            </a:r>
          </a:p>
          <a:p>
            <a:pPr algn="just"/>
            <a:r>
              <a:rPr lang="cs-CZ" dirty="0">
                <a:solidFill>
                  <a:srgbClr val="FF0000"/>
                </a:solidFill>
              </a:rPr>
              <a:t>30. 11. 2020 </a:t>
            </a:r>
            <a:r>
              <a:rPr lang="cs-CZ" dirty="0"/>
              <a:t>– zahájení testování pro vykazující osoby (testování bude omezeno – vybrané kontroly nebude možné zatím testovat).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AD5D6-887F-4A0A-A4F4-C4750CB1C729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90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23214</TotalTime>
  <Words>532</Words>
  <Application>Microsoft Office PowerPoint</Application>
  <PresentationFormat>Předvádění na obrazovce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1_Motiv systému Office</vt:lpstr>
      <vt:lpstr>Motiv systému Office</vt:lpstr>
      <vt:lpstr>Vlastní návrh</vt:lpstr>
      <vt:lpstr>Expertní pracovní skupina na metodiku – AnaCredit část „Přechod oblasti AnaCredit do systému SDAT“</vt:lpstr>
      <vt:lpstr>Přechod do SDAT – základní info</vt:lpstr>
      <vt:lpstr>Změny spojené s přechodem do SDAT (1)</vt:lpstr>
      <vt:lpstr>Změny spojené s přechodem do SDAT (2)</vt:lpstr>
      <vt:lpstr>Způsob sběru dat (1)</vt:lpstr>
      <vt:lpstr>Způsob sběru dat (2)</vt:lpstr>
      <vt:lpstr>Metodika AC20210301</vt:lpstr>
      <vt:lpstr>Důležité termíny</vt:lpstr>
    </vt:vector>
  </TitlesOfParts>
  <Company>Česká národní banka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AnaCredit</dc:title>
  <dc:creator>Štěpán Radkovský</dc:creator>
  <cp:lastModifiedBy>Kaplanová Michaela</cp:lastModifiedBy>
  <cp:revision>1547</cp:revision>
  <cp:lastPrinted>2020-09-18T06:12:58Z</cp:lastPrinted>
  <dcterms:created xsi:type="dcterms:W3CDTF">2015-09-03T20:27:53Z</dcterms:created>
  <dcterms:modified xsi:type="dcterms:W3CDTF">2020-09-21T12:53:14Z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-174995003</vt:i4>
  </property>
  <property fmtid="{D5CDD505-2E9C-101B-9397-08002B2CF9AE}" pid="3" name="_NewReviewCycle">
    <vt:lpwstr/>
  </property>
  <property fmtid="{D5CDD505-2E9C-101B-9397-08002B2CF9AE}" pid="4" name="_EmailSubject">
    <vt:lpwstr>SDAT - přechod AC do SDAT - informace pro osoby na web ČNB SDAT</vt:lpwstr>
  </property>
  <property fmtid="{D5CDD505-2E9C-101B-9397-08002B2CF9AE}" pid="5" name="_AuthorEmail">
    <vt:lpwstr>Michaela.Kaplanova@cnb.cz</vt:lpwstr>
  </property>
  <property fmtid="{D5CDD505-2E9C-101B-9397-08002B2CF9AE}" pid="6" name="_AuthorEmailDisplayName">
    <vt:lpwstr>Kaplanová Michaela</vt:lpwstr>
  </property>
  <property fmtid="{D5CDD505-2E9C-101B-9397-08002B2CF9AE}" pid="7" name="_PreviousAdHocReviewCycleID">
    <vt:i4>1012928038</vt:i4>
  </property>
</Properties>
</file>