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81" r:id="rId2"/>
    <p:sldId id="282" r:id="rId3"/>
    <p:sldId id="394" r:id="rId4"/>
    <p:sldId id="402" r:id="rId5"/>
    <p:sldId id="425" r:id="rId6"/>
    <p:sldId id="437" r:id="rId7"/>
    <p:sldId id="438" r:id="rId8"/>
    <p:sldId id="439" r:id="rId9"/>
    <p:sldId id="440" r:id="rId10"/>
    <p:sldId id="441" r:id="rId11"/>
    <p:sldId id="404" r:id="rId12"/>
    <p:sldId id="434" r:id="rId13"/>
    <p:sldId id="436" r:id="rId14"/>
    <p:sldId id="435" r:id="rId15"/>
    <p:sldId id="433" r:id="rId16"/>
    <p:sldId id="326" r:id="rId17"/>
  </p:sldIdLst>
  <p:sldSz cx="9144000" cy="5143500" type="screen16x9"/>
  <p:notesSz cx="6797675" cy="992663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ačer Martin" initials="MKač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CE0C0"/>
    <a:srgbClr val="1BE819"/>
    <a:srgbClr val="67E0C0"/>
    <a:srgbClr val="99FF33"/>
    <a:srgbClr val="0000CC"/>
    <a:srgbClr val="FF3300"/>
    <a:srgbClr val="000099"/>
    <a:srgbClr val="000066"/>
    <a:srgbClr val="33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688" autoAdjust="0"/>
    <p:restoredTop sz="85300" autoAdjust="0"/>
  </p:normalViewPr>
  <p:slideViewPr>
    <p:cSldViewPr>
      <p:cViewPr varScale="1">
        <p:scale>
          <a:sx n="80" d="100"/>
          <a:sy n="80" d="100"/>
        </p:scale>
        <p:origin x="-294" y="-90"/>
      </p:cViewPr>
      <p:guideLst>
        <p:guide orient="horz" pos="2160"/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92" d="100"/>
          <a:sy n="92" d="100"/>
        </p:scale>
        <p:origin x="-3750" y="-126"/>
      </p:cViewPr>
      <p:guideLst>
        <p:guide orient="horz" pos="2880"/>
        <p:guide orient="horz" pos="3127"/>
        <p:guide pos="216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commentAuthors" Target="comment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9187BD-AA03-4755-8319-791627D4D25B}" type="datetimeFigureOut">
              <a:rPr lang="cs-CZ" smtClean="0"/>
              <a:t>9.9.2019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4D2654-5FCC-49FC-9D75-BDF626B4F42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08585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2016" y="0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488" y="744538"/>
            <a:ext cx="6616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357" y="4715153"/>
            <a:ext cx="4984962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2016" y="9430306"/>
            <a:ext cx="2945659" cy="496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F147F1C-1FFC-49F3-BB16-4F8338B517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448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844109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519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5196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41975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5730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63623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519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780695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41571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90488" y="744538"/>
            <a:ext cx="6616700" cy="3722687"/>
          </a:xfrm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F147F1C-1FFC-49F3-BB16-4F8338B517D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39519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Úvodní snímek"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79838" y="2193132"/>
            <a:ext cx="4679950" cy="2431256"/>
          </a:xfrm>
        </p:spPr>
        <p:txBody>
          <a:bodyPr/>
          <a:lstStyle>
            <a:lvl1pPr marL="0" indent="0">
              <a:buFontTx/>
              <a:buNone/>
              <a:defRPr smtClean="0"/>
            </a:lvl1pPr>
          </a:lstStyle>
          <a:p>
            <a:pPr lvl="0"/>
            <a:r>
              <a:rPr lang="cs-CZ" altLang="cs-CZ" noProof="0"/>
              <a:t>Kliknutím lze upravit styl předlohy.</a:t>
            </a:r>
          </a:p>
        </p:txBody>
      </p:sp>
      <p:pic>
        <p:nvPicPr>
          <p:cNvPr id="37902" name="Picture 14" descr="CNB_prezentace_2_2modraa_lista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1979613" y="69057"/>
            <a:ext cx="5905500" cy="355997"/>
          </a:xfrm>
        </p:spPr>
        <p:txBody>
          <a:bodyPr/>
          <a:lstStyle>
            <a:lvl1pPr>
              <a:defRPr b="0" smtClean="0">
                <a:effectLst/>
              </a:defRPr>
            </a:lvl1pPr>
          </a:lstStyle>
          <a:p>
            <a:pPr lvl="0"/>
            <a:r>
              <a:rPr lang="cs-CZ" altLang="cs-CZ" noProof="0"/>
              <a:t>Kliknutím lze upravit styl.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 lIns="91440" tIns="45720" rIns="91440" bIns="4572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88D8E9A-DE48-45BC-874B-45930323E34B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48788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AC8C7DE-4B96-41DA-98DA-E1CDB642FE52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1720851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4459F0C-8DB9-4493-ACC8-98AC55D635D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54851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5CF537-AEC3-4D4A-853B-B4BFEDEB78F6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492064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A833BBA-8498-4FCA-AF31-66ADDE646D29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050742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6024D7-F91E-49E7-BFBE-E5772D2DEC6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1327267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9B7616-FD7A-4D13-A9F7-3F9EA9C1634C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44028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DF4B08-5E4A-4083-9ADA-B101FC6E613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2757281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C092F18-4EF9-41CB-947F-38AC23436D65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21798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1170BC-933A-4F3F-B49A-0BA547F62F0F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886202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89EE42-611D-4BF5-8029-9AFCAC51EC04}" type="slidenum">
              <a:rPr lang="en-CA" altLang="cs-CZ"/>
              <a:pPr/>
              <a:t>‹#›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9069358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9" name="Picture 15" descr="CNB_prezentace_2_2modraa_lista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38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979613" y="57150"/>
            <a:ext cx="5903912" cy="3786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styl.</a:t>
            </a:r>
            <a:endParaRPr lang="en-CA" altLang="cs-CZ" dirty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 dirty="0"/>
              <a:t>Kliknutím lze upravit styly předlohy textu.</a:t>
            </a:r>
          </a:p>
          <a:p>
            <a:pPr lvl="1"/>
            <a:r>
              <a:rPr lang="cs-CZ" altLang="cs-CZ" dirty="0"/>
              <a:t>Druhá úroveň</a:t>
            </a:r>
          </a:p>
          <a:p>
            <a:pPr lvl="2"/>
            <a:r>
              <a:rPr lang="cs-CZ" altLang="cs-CZ" dirty="0"/>
              <a:t>Třetí úroveň</a:t>
            </a:r>
          </a:p>
          <a:p>
            <a:pPr lvl="3"/>
            <a:r>
              <a:rPr lang="cs-CZ" altLang="cs-CZ" dirty="0"/>
              <a:t>Čtvrtá úroveň</a:t>
            </a:r>
          </a:p>
          <a:p>
            <a:pPr lvl="4"/>
            <a:r>
              <a:rPr lang="cs-CZ" altLang="cs-CZ" dirty="0"/>
              <a:t>Pátá úroveň</a:t>
            </a:r>
            <a:endParaRPr lang="en-CA" altLang="cs-CZ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839891"/>
            <a:ext cx="2133600" cy="2702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Verdana" panose="020B0604030504040204" pitchFamily="34" charset="0"/>
              </a:defRPr>
            </a:lvl1pPr>
          </a:lstStyle>
          <a:p>
            <a:fld id="{A5E95346-4F63-4FAE-AE76-D69EA44B868D}" type="slidenum">
              <a:rPr lang="en-CA" altLang="cs-CZ" smtClean="0"/>
              <a:pPr/>
              <a:t>‹#›</a:t>
            </a:fld>
            <a:endParaRPr lang="en-CA" altLang="cs-CZ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Verdana" panose="020B0604030504040204" pitchFamily="34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000" b="1">
          <a:solidFill>
            <a:schemeClr val="bg1"/>
          </a:solidFill>
          <a:effectLst>
            <a:outerShdw blurRad="38100" dist="38100" dir="2700000" algn="tl">
              <a:srgbClr val="C0C0C0"/>
            </a:outerShdw>
          </a:effectLst>
          <a:latin typeface="Arial Narrow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i="1">
          <a:solidFill>
            <a:srgbClr val="0000CC"/>
          </a:solidFill>
          <a:effectLst>
            <a:outerShdw blurRad="38100" dist="38100" dir="2700000" algn="tl">
              <a:srgbClr val="C0C0C0"/>
            </a:outerShdw>
          </a:effectLst>
          <a:latin typeface="Verdana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Verdana" panose="020B0604030504040204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600">
          <a:solidFill>
            <a:schemeClr val="accent2"/>
          </a:solidFill>
          <a:latin typeface="Verdana" panose="020B0604030504040204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400">
          <a:solidFill>
            <a:schemeClr val="accent2"/>
          </a:solidFill>
          <a:latin typeface="Verdana" panose="020B0604030504040204" pitchFamily="34" charset="0"/>
        </a:defRPr>
      </a:lvl3pPr>
      <a:lvl4pPr marL="1600200" indent="-230188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•"/>
        <a:defRPr sz="2000">
          <a:solidFill>
            <a:schemeClr val="accent2"/>
          </a:solidFill>
          <a:latin typeface="Verdana" panose="020B060403050404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rgbClr val="FF3300"/>
        </a:buClr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nb.cz/cs/statistika/sdat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cnb.cz/cs/statistika/sdat/dokumentace-technicka-specifikace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joinup.ec.europa.eu/dss-webapp/sign-a-document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Relationship Id="rId5" Type="http://schemas.openxmlformats.org/officeDocument/2006/relationships/hyperlink" Target="https://github.com/esig/dss-demonstrations" TargetMode="External"/><Relationship Id="rId4" Type="http://schemas.openxmlformats.org/officeDocument/2006/relationships/hyperlink" Target="https://joinup.ec.europa.eu/dss-webapp/validation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3.xml"/><Relationship Id="rId6" Type="http://schemas.openxmlformats.org/officeDocument/2006/relationships/hyperlink" Target="mailto:sdat@cnb.cz" TargetMode="External"/><Relationship Id="rId5" Type="http://schemas.openxmlformats.org/officeDocument/2006/relationships/hyperlink" Target="https://sdatt.cnb.cz/sdat_ext/" TargetMode="External"/><Relationship Id="rId4" Type="http://schemas.openxmlformats.org/officeDocument/2006/relationships/hyperlink" Target="https://www.cnb.cz/cs/statistika/sdat/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hemeOverride" Target="../theme/themeOverrid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sdat@cnb.cz" TargetMode="Externa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Rectangle 4"/>
          <p:cNvSpPr>
            <a:spLocks noGrp="1" noChangeArrowheads="1"/>
          </p:cNvSpPr>
          <p:nvPr>
            <p:ph type="ctrTitle"/>
          </p:nvPr>
        </p:nvSpPr>
        <p:spPr>
          <a:xfrm>
            <a:off x="2771800" y="123478"/>
            <a:ext cx="5256584" cy="355997"/>
          </a:xfrm>
        </p:spPr>
        <p:txBody>
          <a:bodyPr/>
          <a:lstStyle/>
          <a:p>
            <a:r>
              <a:rPr lang="cs-CZ" altLang="cs-CZ" b="1" dirty="0"/>
              <a:t>SDAT – Sběr dat ČNB</a:t>
            </a:r>
          </a:p>
        </p:txBody>
      </p:sp>
      <p:sp>
        <p:nvSpPr>
          <p:cNvPr id="58373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107504" y="2247714"/>
            <a:ext cx="8640960" cy="1944793"/>
          </a:xfrm>
        </p:spPr>
        <p:txBody>
          <a:bodyPr/>
          <a:lstStyle/>
          <a:p>
            <a:pPr algn="r"/>
            <a:r>
              <a:rPr lang="cs-CZ" altLang="cs-CZ" dirty="0"/>
              <a:t>Jednání pracovní technické skupiny SDAT</a:t>
            </a:r>
          </a:p>
          <a:p>
            <a:pPr algn="r"/>
            <a:r>
              <a:rPr lang="cs-CZ" altLang="cs-CZ" sz="1800" dirty="0" smtClean="0">
                <a:solidFill>
                  <a:schemeClr val="accent2"/>
                </a:solidFill>
              </a:rPr>
              <a:t>3.9.2019</a:t>
            </a:r>
            <a:endParaRPr lang="cs-CZ" altLang="cs-CZ" sz="1800" dirty="0">
              <a:solidFill>
                <a:schemeClr val="accent2"/>
              </a:solidFill>
            </a:endParaRPr>
          </a:p>
          <a:p>
            <a:pPr algn="r"/>
            <a:r>
              <a:rPr lang="cs-CZ" altLang="cs-CZ" sz="1800" dirty="0">
                <a:solidFill>
                  <a:schemeClr val="accent2"/>
                </a:solidFill>
              </a:rPr>
              <a:t>ČNB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Prázdné hodnoty v kontrolách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2000" b="1" dirty="0"/>
              <a:t>Použití náhradních hodnot neovlivňuje výsledek kontroly</a:t>
            </a:r>
          </a:p>
          <a:p>
            <a:pPr lvl="1"/>
            <a:r>
              <a:rPr lang="cs-CZ" sz="1800" dirty="0"/>
              <a:t>Povinnost hodnot údajů  a kontrola musí být definovány tak, aby nedošlo nevyplněním hodnot a použitím náhradní hodnoty k chybnému vyhodnocení věcné kontroly.</a:t>
            </a:r>
          </a:p>
          <a:p>
            <a:r>
              <a:rPr lang="cs-CZ" sz="2000" b="1" dirty="0"/>
              <a:t>Provedení kontroly</a:t>
            </a:r>
          </a:p>
          <a:p>
            <a:pPr lvl="1"/>
            <a:r>
              <a:rPr lang="cs-CZ" sz="1800" dirty="0"/>
              <a:t>Defaultně se kontrola provádí, pro nevyplněné údaje se aplikují náhradní hodnoty.</a:t>
            </a:r>
          </a:p>
          <a:p>
            <a:pPr lvl="1"/>
            <a:r>
              <a:rPr lang="cs-CZ" sz="1800" dirty="0"/>
              <a:t>Pokud nemá být kontrola provedena v případě prázdných hodnot, bude použita </a:t>
            </a:r>
            <a:r>
              <a:rPr lang="cs-CZ" sz="1800" dirty="0" err="1"/>
              <a:t>pragma</a:t>
            </a:r>
            <a:r>
              <a:rPr lang="cs-CZ" sz="1800" dirty="0"/>
              <a:t> #SKIP_ALL_MISSING.</a:t>
            </a:r>
          </a:p>
          <a:p>
            <a:endParaRPr lang="cs-CZ" sz="1800" b="1" dirty="0"/>
          </a:p>
          <a:p>
            <a:pPr lvl="1"/>
            <a:endParaRPr lang="cs-CZ" sz="1800" b="1" dirty="0"/>
          </a:p>
          <a:p>
            <a:pPr lvl="1"/>
            <a:endParaRPr lang="cs-CZ" sz="1800" b="1" dirty="0"/>
          </a:p>
          <a:p>
            <a:pPr lvl="1"/>
            <a:endParaRPr lang="cs-CZ" sz="1800" b="1" dirty="0"/>
          </a:p>
          <a:p>
            <a:pPr lvl="1"/>
            <a:endParaRPr lang="cs-CZ" sz="1800" b="1" dirty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10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1448950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11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 smtClean="0">
                <a:effectLst/>
              </a:rPr>
              <a:t>I</a:t>
            </a:r>
            <a:r>
              <a:rPr lang="pt-BR" altLang="cs-CZ" dirty="0" smtClean="0">
                <a:effectLst/>
              </a:rPr>
              <a:t>nformace </a:t>
            </a:r>
            <a:r>
              <a:rPr lang="pt-BR" altLang="cs-CZ" dirty="0">
                <a:effectLst/>
              </a:rPr>
              <a:t>o změnách</a:t>
            </a:r>
            <a:endParaRPr lang="cs-CZ" altLang="cs-CZ" dirty="0">
              <a:effectLst/>
            </a:endParaRP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9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342900" lvl="1" indent="-342900"/>
            <a:r>
              <a:rPr lang="cs-CZ" sz="2000" dirty="0" smtClean="0"/>
              <a:t>Nejdůležitější změny – aktualita </a:t>
            </a:r>
          </a:p>
          <a:p>
            <a:pPr marL="742950" lvl="2" indent="-342900"/>
            <a:r>
              <a:rPr lang="cs-CZ" sz="1800" dirty="0">
                <a:hlinkClick r:id="rId3"/>
              </a:rPr>
              <a:t>https://www.cnb.cz/cs/statistika/sdat</a:t>
            </a:r>
            <a:r>
              <a:rPr lang="cs-CZ" sz="1800" dirty="0" smtClean="0">
                <a:hlinkClick r:id="rId3"/>
              </a:rPr>
              <a:t>/</a:t>
            </a:r>
            <a:r>
              <a:rPr lang="cs-CZ" sz="1800" dirty="0" smtClean="0"/>
              <a:t> </a:t>
            </a:r>
            <a:endParaRPr lang="cs-CZ" sz="1800" dirty="0"/>
          </a:p>
          <a:p>
            <a:pPr marL="342900" lvl="1" indent="-342900"/>
            <a:r>
              <a:rPr lang="cs-CZ" sz="2000" dirty="0" smtClean="0"/>
              <a:t>Technická specifikace</a:t>
            </a:r>
          </a:p>
          <a:p>
            <a:pPr marL="742950" lvl="2" indent="-342900"/>
            <a:r>
              <a:rPr lang="cs-CZ" sz="1800" dirty="0">
                <a:hlinkClick r:id="rId4"/>
              </a:rPr>
              <a:t>https://www.cnb.cz/cs/statistika/sdat/dokumentace-technicka-specifikace</a:t>
            </a:r>
            <a:r>
              <a:rPr lang="cs-CZ" sz="1800" dirty="0" smtClean="0">
                <a:hlinkClick r:id="rId4"/>
              </a:rPr>
              <a:t>/</a:t>
            </a:r>
            <a:r>
              <a:rPr lang="cs-CZ" sz="1800" dirty="0" smtClean="0"/>
              <a:t> </a:t>
            </a:r>
          </a:p>
          <a:p>
            <a:pPr marL="742950" lvl="2" indent="-342900"/>
            <a:r>
              <a:rPr lang="cs-CZ" sz="1800" dirty="0"/>
              <a:t>XSD – nasazená verze + draft</a:t>
            </a:r>
            <a:endParaRPr lang="cs-CZ" sz="1800" dirty="0" smtClean="0"/>
          </a:p>
          <a:p>
            <a:pPr marL="342900" lvl="1" indent="-342900"/>
            <a:r>
              <a:rPr lang="cs-CZ" sz="2000" dirty="0" smtClean="0"/>
              <a:t>Aplikace - dokumentace</a:t>
            </a:r>
          </a:p>
          <a:p>
            <a:pPr marL="742950" lvl="2" indent="-342900"/>
            <a:r>
              <a:rPr lang="cs-CZ" sz="1800" dirty="0" smtClean="0"/>
              <a:t>Přidání souboru s popisem změn</a:t>
            </a:r>
          </a:p>
          <a:p>
            <a:pPr marL="742950" lvl="2" indent="-342900"/>
            <a:r>
              <a:rPr lang="cs-CZ" sz="1800" dirty="0" smtClean="0"/>
              <a:t>Uživatelská dokumentace</a:t>
            </a:r>
          </a:p>
          <a:p>
            <a:pPr marL="342900" lvl="1" indent="-342900"/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1438639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57150"/>
            <a:ext cx="6767909" cy="378619"/>
          </a:xfrm>
        </p:spPr>
        <p:txBody>
          <a:bodyPr/>
          <a:lstStyle/>
          <a:p>
            <a:r>
              <a:rPr lang="cs-CZ" dirty="0">
                <a:effectLst/>
              </a:rPr>
              <a:t>El. podepisování  Vstupních zpráv a Protokolů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000" dirty="0" smtClean="0"/>
              <a:t>Aktualizace technické specifikace</a:t>
            </a:r>
          </a:p>
          <a:p>
            <a:pPr lvl="1"/>
            <a:r>
              <a:rPr lang="cs-CZ" sz="1800" dirty="0" smtClean="0"/>
              <a:t>5 – Technické informace – kapitola 3.2.5</a:t>
            </a:r>
          </a:p>
          <a:p>
            <a:pPr lvl="1"/>
            <a:r>
              <a:rPr lang="cs-CZ" sz="1800" dirty="0" smtClean="0"/>
              <a:t>Parametry podpisu</a:t>
            </a:r>
          </a:p>
          <a:p>
            <a:pPr lvl="1"/>
            <a:r>
              <a:rPr lang="cs-CZ" sz="1800" dirty="0" smtClean="0"/>
              <a:t>Názvová konvence </a:t>
            </a:r>
            <a:r>
              <a:rPr lang="cs-CZ" sz="1800" dirty="0"/>
              <a:t>SDAT_VYD_</a:t>
            </a:r>
            <a:r>
              <a:rPr lang="cs-CZ" sz="1800" i="1" dirty="0"/>
              <a:t>&lt;</a:t>
            </a:r>
            <a:r>
              <a:rPr lang="cs-CZ" sz="1800" i="1" dirty="0" err="1"/>
              <a:t>ReferencniId</a:t>
            </a:r>
            <a:r>
              <a:rPr lang="cs-CZ" sz="1800" i="1" dirty="0"/>
              <a:t>&gt;</a:t>
            </a:r>
            <a:r>
              <a:rPr lang="cs-CZ" sz="1800" dirty="0"/>
              <a:t>.</a:t>
            </a:r>
            <a:r>
              <a:rPr lang="cs-CZ" sz="1800" dirty="0" err="1"/>
              <a:t>gzip</a:t>
            </a:r>
            <a:endParaRPr lang="cs-CZ" sz="1800" dirty="0" smtClean="0"/>
          </a:p>
          <a:p>
            <a:pPr lvl="0"/>
            <a:r>
              <a:rPr lang="cs-CZ" sz="2000" dirty="0" smtClean="0"/>
              <a:t>Publikován aktualizovaný návod vykazování WS</a:t>
            </a:r>
          </a:p>
          <a:p>
            <a:pPr lvl="1"/>
            <a:r>
              <a:rPr lang="cs-CZ" sz="1800" dirty="0" smtClean="0"/>
              <a:t>Scénář pro zaslání podepsaného obsahu vstupní zprávy</a:t>
            </a:r>
          </a:p>
          <a:p>
            <a:pPr lvl="1"/>
            <a:r>
              <a:rPr lang="cs-CZ" sz="1800" dirty="0" smtClean="0"/>
              <a:t>Ukázkové soubory </a:t>
            </a:r>
          </a:p>
          <a:p>
            <a:pPr lvl="2"/>
            <a:r>
              <a:rPr lang="cs-CZ" sz="1600" dirty="0" smtClean="0"/>
              <a:t>Jak má vypadat elektronický podpis obsahu vstupní </a:t>
            </a:r>
            <a:r>
              <a:rPr lang="cs-CZ" sz="1600" dirty="0"/>
              <a:t>z</a:t>
            </a:r>
            <a:r>
              <a:rPr lang="cs-CZ" sz="1600" dirty="0" smtClean="0"/>
              <a:t>právy</a:t>
            </a:r>
          </a:p>
          <a:p>
            <a:pPr lvl="2"/>
            <a:r>
              <a:rPr lang="cs-CZ" sz="1600" dirty="0" smtClean="0"/>
              <a:t>Jak vypadá elektronická pečeť SDAT na protokolu</a:t>
            </a:r>
          </a:p>
          <a:p>
            <a:r>
              <a:rPr lang="cs-CZ" sz="2000" dirty="0" smtClean="0"/>
              <a:t>Ověření na straně SDAT je v implementaci</a:t>
            </a:r>
          </a:p>
          <a:p>
            <a:pPr lvl="1"/>
            <a:r>
              <a:rPr lang="cs-CZ" sz="1800" dirty="0" smtClean="0"/>
              <a:t>Vstupní zpráva je zpracována bez ohledu na podpis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12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3934514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115616" y="57150"/>
            <a:ext cx="6767909" cy="378619"/>
          </a:xfrm>
        </p:spPr>
        <p:txBody>
          <a:bodyPr/>
          <a:lstStyle/>
          <a:p>
            <a:r>
              <a:rPr lang="cs-CZ" dirty="0">
                <a:effectLst/>
              </a:rPr>
              <a:t>El. podepisování  Vstupních zpráv a Protokolů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2000" dirty="0" smtClean="0"/>
              <a:t>Referenční nástroj EU</a:t>
            </a:r>
          </a:p>
          <a:p>
            <a:pPr lvl="1"/>
            <a:r>
              <a:rPr lang="cs-CZ" sz="1800" dirty="0">
                <a:hlinkClick r:id="rId3"/>
              </a:rPr>
              <a:t>https://</a:t>
            </a:r>
            <a:r>
              <a:rPr lang="cs-CZ" sz="1800" dirty="0" smtClean="0">
                <a:hlinkClick r:id="rId3"/>
              </a:rPr>
              <a:t>joinup.ec.europa.eu/dss-webapp/sign-a-document</a:t>
            </a:r>
            <a:endParaRPr lang="cs-CZ" sz="1800" dirty="0" smtClean="0"/>
          </a:p>
          <a:p>
            <a:pPr lvl="2"/>
            <a:r>
              <a:rPr lang="cs-CZ" sz="1600" dirty="0" smtClean="0"/>
              <a:t>Vytvoření elektronického podpisu</a:t>
            </a:r>
          </a:p>
          <a:p>
            <a:pPr lvl="1"/>
            <a:r>
              <a:rPr lang="cs-CZ" sz="1800" dirty="0">
                <a:hlinkClick r:id="rId4"/>
              </a:rPr>
              <a:t>https://</a:t>
            </a:r>
            <a:r>
              <a:rPr lang="cs-CZ" sz="1800" dirty="0" smtClean="0">
                <a:hlinkClick r:id="rId4"/>
              </a:rPr>
              <a:t>joinup.ec.europa.eu/dss-webapp/validation</a:t>
            </a:r>
            <a:endParaRPr lang="cs-CZ" sz="1800" dirty="0" smtClean="0"/>
          </a:p>
          <a:p>
            <a:pPr lvl="2"/>
            <a:r>
              <a:rPr lang="cs-CZ" sz="1600" dirty="0" smtClean="0"/>
              <a:t>Ověření elektronického podpisu</a:t>
            </a:r>
          </a:p>
          <a:p>
            <a:r>
              <a:rPr lang="cs-CZ" sz="2000" dirty="0" smtClean="0"/>
              <a:t>Též volně dostupné zdrojové kódy </a:t>
            </a:r>
            <a:r>
              <a:rPr lang="cs-CZ" sz="2000" dirty="0" err="1" smtClean="0"/>
              <a:t>standalone</a:t>
            </a:r>
            <a:r>
              <a:rPr lang="cs-CZ" sz="2000" dirty="0" smtClean="0"/>
              <a:t> aplikace</a:t>
            </a:r>
          </a:p>
          <a:p>
            <a:pPr lvl="1"/>
            <a:r>
              <a:rPr lang="cs-CZ" sz="1800" u="sng" dirty="0">
                <a:hlinkClick r:id="rId5"/>
              </a:rPr>
              <a:t>https://github.com/esig/dss-demonstrations</a:t>
            </a:r>
            <a:r>
              <a:rPr lang="cs-CZ" sz="1800" dirty="0"/>
              <a:t> </a:t>
            </a:r>
            <a:endParaRPr lang="cs-CZ" sz="18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13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69513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14</a:t>
            </a:fld>
            <a:endParaRPr lang="en-CA" alt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7839" y="98949"/>
            <a:ext cx="6086449" cy="50650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057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effectLst/>
              </a:rPr>
              <a:t>Doplnění WS</a:t>
            </a:r>
            <a:endParaRPr lang="cs-CZ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800" dirty="0" smtClean="0"/>
              <a:t>29.8.2019 – publikována XSD a dokumentace</a:t>
            </a:r>
          </a:p>
          <a:p>
            <a:pPr lvl="0"/>
            <a:r>
              <a:rPr lang="cs-CZ" sz="1800" dirty="0" smtClean="0"/>
              <a:t>16.9.2019 – nasazení nových WS na testovací prostředí SDAT</a:t>
            </a:r>
          </a:p>
          <a:p>
            <a:pPr lvl="0"/>
            <a:endParaRPr lang="cs-CZ" sz="1800" dirty="0"/>
          </a:p>
          <a:p>
            <a:pPr lvl="0"/>
            <a:r>
              <a:rPr lang="cs-CZ" sz="1600" dirty="0" smtClean="0"/>
              <a:t>Rozšířena </a:t>
            </a:r>
            <a:r>
              <a:rPr lang="cs-CZ" sz="1600" dirty="0" err="1"/>
              <a:t>ws</a:t>
            </a:r>
            <a:r>
              <a:rPr lang="cs-CZ" sz="1600" dirty="0"/>
              <a:t> </a:t>
            </a:r>
            <a:r>
              <a:rPr lang="cs-CZ" sz="1600" b="1" dirty="0" err="1" smtClean="0"/>
              <a:t>ctiUdajeOsoby</a:t>
            </a:r>
            <a:endParaRPr lang="cs-CZ" sz="1600" dirty="0" smtClean="0"/>
          </a:p>
          <a:p>
            <a:pPr lvl="1"/>
            <a:r>
              <a:rPr lang="cs-CZ" sz="1200" dirty="0" smtClean="0"/>
              <a:t>Možnost volání služby pro získání informací o Zastupované osobě.</a:t>
            </a:r>
          </a:p>
          <a:p>
            <a:pPr lvl="1"/>
            <a:r>
              <a:rPr lang="cs-CZ" sz="1200" dirty="0" smtClean="0"/>
              <a:t>Informace o registrovaných Certifikátech.</a:t>
            </a:r>
          </a:p>
          <a:p>
            <a:pPr lvl="1"/>
            <a:r>
              <a:rPr lang="cs-CZ" sz="1400" dirty="0" smtClean="0"/>
              <a:t>Informace o zařazení Osoby do Typů osob. </a:t>
            </a:r>
          </a:p>
          <a:p>
            <a:r>
              <a:rPr lang="cs-CZ" sz="1600" dirty="0" smtClean="0"/>
              <a:t>Doplněna </a:t>
            </a:r>
            <a:r>
              <a:rPr lang="cs-CZ" sz="1600" dirty="0"/>
              <a:t>nová </a:t>
            </a:r>
            <a:r>
              <a:rPr lang="cs-CZ" sz="1600" dirty="0" err="1"/>
              <a:t>ws</a:t>
            </a:r>
            <a:r>
              <a:rPr lang="cs-CZ" sz="1600" dirty="0"/>
              <a:t> </a:t>
            </a:r>
            <a:r>
              <a:rPr lang="cs-CZ" sz="1600" b="1" dirty="0" err="1"/>
              <a:t>ctiTypyOsob</a:t>
            </a:r>
            <a:endParaRPr lang="cs-CZ" sz="1600" dirty="0"/>
          </a:p>
          <a:p>
            <a:pPr lvl="0"/>
            <a:r>
              <a:rPr lang="cs-CZ" sz="1600" dirty="0" smtClean="0"/>
              <a:t>Doplněna </a:t>
            </a:r>
            <a:r>
              <a:rPr lang="cs-CZ" sz="1600" dirty="0"/>
              <a:t>nová </a:t>
            </a:r>
            <a:r>
              <a:rPr lang="cs-CZ" sz="1600" dirty="0" err="1"/>
              <a:t>ws</a:t>
            </a:r>
            <a:r>
              <a:rPr lang="cs-CZ" sz="1600" dirty="0"/>
              <a:t> </a:t>
            </a:r>
            <a:r>
              <a:rPr lang="cs-CZ" sz="1600" b="1" dirty="0" err="1" smtClean="0"/>
              <a:t>ctiSeznamMetodik</a:t>
            </a:r>
            <a:endParaRPr lang="cs-CZ" sz="1600" dirty="0"/>
          </a:p>
          <a:p>
            <a:pPr lvl="0"/>
            <a:r>
              <a:rPr lang="cs-CZ" sz="1600" dirty="0" smtClean="0"/>
              <a:t>Rozšířena </a:t>
            </a:r>
            <a:r>
              <a:rPr lang="cs-CZ" sz="1600" dirty="0" err="1"/>
              <a:t>ws</a:t>
            </a:r>
            <a:r>
              <a:rPr lang="cs-CZ" sz="1600" dirty="0"/>
              <a:t> </a:t>
            </a:r>
            <a:r>
              <a:rPr lang="cs-CZ" sz="1600" b="1" dirty="0" err="1" smtClean="0"/>
              <a:t>ctiVykazovaciPovinnost</a:t>
            </a:r>
            <a:endParaRPr lang="cs-CZ" sz="1600" b="1" dirty="0" smtClean="0"/>
          </a:p>
          <a:p>
            <a:pPr lvl="1"/>
            <a:r>
              <a:rPr lang="cs-CZ" sz="1200" dirty="0"/>
              <a:t>Nepravidelná vykazovací povinnost</a:t>
            </a:r>
          </a:p>
          <a:p>
            <a:pPr lvl="0"/>
            <a:r>
              <a:rPr lang="cs-CZ" sz="1600" dirty="0" smtClean="0"/>
              <a:t>Rozšířena </a:t>
            </a:r>
            <a:r>
              <a:rPr lang="cs-CZ" sz="1600" dirty="0" err="1"/>
              <a:t>ws</a:t>
            </a:r>
            <a:r>
              <a:rPr lang="cs-CZ" sz="1600" dirty="0"/>
              <a:t> </a:t>
            </a:r>
            <a:r>
              <a:rPr lang="cs-CZ" sz="1600" b="1" dirty="0" err="1" smtClean="0"/>
              <a:t>ctiVykaz</a:t>
            </a:r>
            <a:endParaRPr lang="cs-CZ" sz="1600" b="1" dirty="0" smtClean="0"/>
          </a:p>
          <a:p>
            <a:pPr lvl="1"/>
            <a:r>
              <a:rPr lang="cs-CZ" sz="1200" dirty="0"/>
              <a:t>Seznam elementárních položek k součtové položce číselníku v elementu</a:t>
            </a:r>
          </a:p>
          <a:p>
            <a:pPr lvl="1"/>
            <a:r>
              <a:rPr lang="cs-CZ" sz="1200" dirty="0"/>
              <a:t>Informaci o tom zda a jak mají být zasílaná data výkazu el. podepsána nebo el. pečetěna</a:t>
            </a:r>
          </a:p>
          <a:p>
            <a:pPr lvl="1"/>
            <a:r>
              <a:rPr lang="cs-CZ" sz="1200" dirty="0"/>
              <a:t>Atributy údajů výkazu. </a:t>
            </a:r>
          </a:p>
          <a:p>
            <a:pPr lvl="1"/>
            <a:r>
              <a:rPr lang="cs-CZ" sz="1200" dirty="0"/>
              <a:t>Omezení vykazování pro Osoby nebo Typy </a:t>
            </a:r>
            <a:r>
              <a:rPr lang="cs-CZ" sz="1200" dirty="0" smtClean="0"/>
              <a:t>osob</a:t>
            </a:r>
            <a:endParaRPr lang="cs-CZ" sz="1400" dirty="0"/>
          </a:p>
          <a:p>
            <a:pPr lvl="0"/>
            <a:endParaRPr lang="cs-CZ" sz="18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15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1418149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16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Komunikace, publikace podkladů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dirty="0"/>
              <a:t>Web</a:t>
            </a:r>
          </a:p>
          <a:p>
            <a:pPr lvl="1"/>
            <a:r>
              <a:rPr lang="cs-CZ" sz="2000" dirty="0">
                <a:hlinkClick r:id="rId4"/>
              </a:rPr>
              <a:t>https://www.cnb.cz/cs/statistika/sdat/</a:t>
            </a:r>
            <a:endParaRPr lang="cs-CZ" sz="2000" dirty="0"/>
          </a:p>
          <a:p>
            <a:pPr lvl="1"/>
            <a:r>
              <a:rPr lang="cs-CZ" sz="2000" dirty="0"/>
              <a:t>Notifikace o aktualizacích</a:t>
            </a:r>
          </a:p>
          <a:p>
            <a:pPr marL="342900" lvl="1" indent="-342900"/>
            <a:r>
              <a:rPr lang="cs-CZ" sz="2800" dirty="0">
                <a:solidFill>
                  <a:schemeClr val="tx1"/>
                </a:solidFill>
              </a:rPr>
              <a:t>Aplikace SDAT</a:t>
            </a:r>
          </a:p>
          <a:p>
            <a:pPr marL="742950" lvl="2" indent="-342900"/>
            <a:r>
              <a:rPr lang="cs-CZ" sz="2000" dirty="0">
                <a:hlinkClick r:id="rId5"/>
              </a:rPr>
              <a:t>https://sdatt.cnb.cz/sdat_ext/</a:t>
            </a:r>
            <a:endParaRPr lang="cs-CZ" sz="2000" dirty="0"/>
          </a:p>
          <a:p>
            <a:pPr marL="1200150" lvl="3" indent="-342900"/>
            <a:r>
              <a:rPr lang="cs-CZ" sz="1800" dirty="0">
                <a:solidFill>
                  <a:schemeClr val="tx1"/>
                </a:solidFill>
              </a:rPr>
              <a:t>Aktuality</a:t>
            </a:r>
          </a:p>
          <a:p>
            <a:r>
              <a:rPr lang="cs-CZ" dirty="0" smtClean="0"/>
              <a:t>E-mail</a:t>
            </a:r>
            <a:endParaRPr lang="cs-CZ" dirty="0"/>
          </a:p>
          <a:p>
            <a:pPr lvl="1"/>
            <a:r>
              <a:rPr lang="cs-CZ" sz="2000" dirty="0">
                <a:hlinkClick r:id="rId6"/>
              </a:rPr>
              <a:t>sdat@cnb.cz</a:t>
            </a:r>
            <a:endParaRPr lang="cs-CZ" sz="2000" dirty="0"/>
          </a:p>
          <a:p>
            <a:pPr lvl="1"/>
            <a:r>
              <a:rPr lang="cs-CZ" sz="2000" dirty="0" err="1"/>
              <a:t>Subject</a:t>
            </a:r>
            <a:r>
              <a:rPr lang="cs-CZ" sz="2000" dirty="0"/>
              <a:t>: SDAT TPS </a:t>
            </a:r>
            <a:r>
              <a:rPr lang="cs-CZ" sz="2000" i="1" dirty="0"/>
              <a:t>[subjekt zprávy]</a:t>
            </a:r>
          </a:p>
        </p:txBody>
      </p:sp>
    </p:spTree>
    <p:extLst>
      <p:ext uri="{BB962C8B-B14F-4D97-AF65-F5344CB8AC3E}">
        <p14:creationId xmlns:p14="http://schemas.microsoft.com/office/powerpoint/2010/main" val="392308385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2</a:t>
            </a:fld>
            <a:endParaRPr lang="en-CA" altLang="cs-CZ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Program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altLang="cs-CZ" sz="2200" dirty="0" smtClean="0"/>
              <a:t>Harmonogram</a:t>
            </a:r>
          </a:p>
          <a:p>
            <a:r>
              <a:rPr lang="cs-CZ" sz="2200" dirty="0" smtClean="0"/>
              <a:t>Harmonogram </a:t>
            </a:r>
            <a:r>
              <a:rPr lang="cs-CZ" sz="2200" dirty="0"/>
              <a:t>převodu jednotlivých FO </a:t>
            </a:r>
            <a:r>
              <a:rPr lang="cs-CZ" sz="2200" dirty="0" err="1"/>
              <a:t>MtS</a:t>
            </a:r>
            <a:r>
              <a:rPr lang="cs-CZ" sz="2200" dirty="0"/>
              <a:t> do systému SDAT  - rekapitulace </a:t>
            </a:r>
            <a:r>
              <a:rPr lang="cs-CZ" sz="2200" dirty="0" smtClean="0"/>
              <a:t>změn</a:t>
            </a:r>
            <a:endParaRPr lang="cs-CZ" sz="1400" i="1" dirty="0">
              <a:solidFill>
                <a:srgbClr val="FF0000"/>
              </a:solidFill>
            </a:endParaRPr>
          </a:p>
          <a:p>
            <a:pPr lvl="0"/>
            <a:r>
              <a:rPr lang="cs-CZ" sz="2200" dirty="0" smtClean="0"/>
              <a:t>Ověřovací </a:t>
            </a:r>
            <a:r>
              <a:rPr lang="cs-CZ" sz="2200" dirty="0"/>
              <a:t>provoz  - </a:t>
            </a:r>
            <a:r>
              <a:rPr lang="cs-CZ" sz="2200" dirty="0" smtClean="0"/>
              <a:t>plán</a:t>
            </a:r>
            <a:endParaRPr lang="cs-CZ" sz="1400" i="1" dirty="0">
              <a:solidFill>
                <a:srgbClr val="FF0000"/>
              </a:solidFill>
            </a:endParaRPr>
          </a:p>
          <a:p>
            <a:r>
              <a:rPr lang="cs-CZ" sz="2200" dirty="0"/>
              <a:t>Prázdné hodnoty v </a:t>
            </a:r>
            <a:r>
              <a:rPr lang="cs-CZ" sz="2200" dirty="0" smtClean="0"/>
              <a:t>kontrolách</a:t>
            </a:r>
            <a:endParaRPr lang="cs-CZ" sz="1400" i="1" dirty="0">
              <a:solidFill>
                <a:srgbClr val="FF0000"/>
              </a:solidFill>
            </a:endParaRPr>
          </a:p>
          <a:p>
            <a:r>
              <a:rPr lang="cs-CZ" sz="2200" dirty="0"/>
              <a:t>Informace o změnách (</a:t>
            </a:r>
            <a:r>
              <a:rPr lang="cs-CZ" sz="2200" dirty="0" err="1"/>
              <a:t>release</a:t>
            </a:r>
            <a:r>
              <a:rPr lang="cs-CZ" sz="2200" dirty="0"/>
              <a:t> notes</a:t>
            </a:r>
            <a:r>
              <a:rPr lang="cs-CZ" sz="2200" dirty="0" smtClean="0"/>
              <a:t>)</a:t>
            </a:r>
          </a:p>
          <a:p>
            <a:r>
              <a:rPr lang="cs-CZ" sz="2200" dirty="0" smtClean="0"/>
              <a:t>El</a:t>
            </a:r>
            <a:r>
              <a:rPr lang="cs-CZ" sz="2200" dirty="0"/>
              <a:t>. </a:t>
            </a:r>
            <a:r>
              <a:rPr lang="cs-CZ" sz="2200" dirty="0" smtClean="0"/>
              <a:t>podepisování  Vstupních zpráv </a:t>
            </a:r>
            <a:r>
              <a:rPr lang="cs-CZ" sz="2200" dirty="0"/>
              <a:t>a </a:t>
            </a:r>
            <a:r>
              <a:rPr lang="cs-CZ" sz="2200" dirty="0" smtClean="0"/>
              <a:t>Protokolů</a:t>
            </a:r>
            <a:endParaRPr lang="cs-CZ" sz="2200" dirty="0"/>
          </a:p>
          <a:p>
            <a:pPr lvl="0"/>
            <a:r>
              <a:rPr lang="cs-CZ" sz="2200" dirty="0"/>
              <a:t>Doplnění </a:t>
            </a:r>
            <a:r>
              <a:rPr lang="cs-CZ" sz="2200" dirty="0" smtClean="0"/>
              <a:t>WS</a:t>
            </a:r>
            <a:endParaRPr lang="cs-CZ" sz="1400" i="1" dirty="0">
              <a:solidFill>
                <a:srgbClr val="FF0000"/>
              </a:solidFill>
            </a:endParaRPr>
          </a:p>
          <a:p>
            <a:pPr lvl="1"/>
            <a:endParaRPr lang="cs-CZ" sz="2000" dirty="0"/>
          </a:p>
          <a:p>
            <a:pPr lvl="1"/>
            <a:endParaRPr lang="cs-CZ" sz="2000" dirty="0"/>
          </a:p>
          <a:p>
            <a:pPr lvl="1"/>
            <a:endParaRPr lang="cs-CZ" sz="200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3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altLang="cs-CZ" dirty="0">
                <a:effectLst/>
              </a:rPr>
              <a:t>Harmonogram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/>
              <a:t>Rekapitulace</a:t>
            </a:r>
          </a:p>
          <a:p>
            <a:pPr lvl="1"/>
            <a:r>
              <a:rPr lang="cs-CZ" sz="2000" dirty="0"/>
              <a:t>25. 6. 2019 – Zahájení testování zpracování vstupní zprávy pro výkaz CEUSIFE10 a zveřejnění </a:t>
            </a:r>
            <a:r>
              <a:rPr lang="cs-CZ" sz="2000" dirty="0" smtClean="0"/>
              <a:t>návodu</a:t>
            </a:r>
            <a:r>
              <a:rPr lang="cs-CZ" sz="2000" dirty="0"/>
              <a:t> pro testování webovými službami.</a:t>
            </a:r>
          </a:p>
          <a:p>
            <a:r>
              <a:rPr lang="cs-CZ" sz="2000" kern="0" dirty="0" smtClean="0"/>
              <a:t>Nejbližší </a:t>
            </a:r>
            <a:r>
              <a:rPr lang="cs-CZ" sz="2000" kern="0" dirty="0"/>
              <a:t>milníky</a:t>
            </a:r>
          </a:p>
          <a:p>
            <a:pPr lvl="1"/>
            <a:r>
              <a:rPr lang="cs-CZ" sz="2000" dirty="0" smtClean="0"/>
              <a:t>od září 2019 </a:t>
            </a:r>
            <a:r>
              <a:rPr lang="cs-CZ" sz="2000" dirty="0"/>
              <a:t>– </a:t>
            </a:r>
            <a:r>
              <a:rPr lang="cs-CZ" sz="2000" dirty="0" smtClean="0"/>
              <a:t>ověřovací provoz CEUSIFE10</a:t>
            </a:r>
            <a:endParaRPr lang="cs-CZ" sz="2000" dirty="0"/>
          </a:p>
          <a:p>
            <a:pPr lvl="1"/>
            <a:r>
              <a:rPr lang="cs-CZ" sz="2000" dirty="0" smtClean="0"/>
              <a:t>4.11.2019 - </a:t>
            </a:r>
            <a:r>
              <a:rPr lang="cs-CZ" sz="2000" dirty="0"/>
              <a:t>spuštění ostrého sběru výkazu CEUSIFE10 v SDAT</a:t>
            </a:r>
          </a:p>
        </p:txBody>
      </p:sp>
    </p:spTree>
    <p:extLst>
      <p:ext uri="{BB962C8B-B14F-4D97-AF65-F5344CB8AC3E}">
        <p14:creationId xmlns:p14="http://schemas.microsoft.com/office/powerpoint/2010/main" val="79757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4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altLang="cs-CZ" dirty="0" smtClean="0">
                <a:effectLst/>
              </a:rPr>
              <a:t>Harmonogram převodu FO do SDAT</a:t>
            </a:r>
            <a:endParaRPr lang="cs-CZ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9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None/>
            </a:pP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cs-CZ" sz="2000" kern="0" dirty="0" smtClean="0"/>
              <a:t>Rozdělení vykazovacího rámce EBA, posun FINREP</a:t>
            </a:r>
          </a:p>
          <a:p>
            <a:r>
              <a:rPr lang="cs-CZ" sz="2000" kern="0" dirty="0" smtClean="0"/>
              <a:t>Posun Bankovnictví, Družstevní záložny, Platební instituce</a:t>
            </a:r>
          </a:p>
          <a:p>
            <a:r>
              <a:rPr lang="cs-CZ" sz="2000" kern="0" dirty="0" smtClean="0"/>
              <a:t>Rozdělení MKT a posun části MKT výkazů</a:t>
            </a:r>
          </a:p>
          <a:p>
            <a:r>
              <a:rPr lang="cs-CZ" sz="2000" kern="0" dirty="0" smtClean="0"/>
              <a:t>Posun AnaCredit</a:t>
            </a:r>
          </a:p>
          <a:p>
            <a:endParaRPr lang="cs-CZ" sz="2000" kern="0" dirty="0" smtClean="0"/>
          </a:p>
          <a:p>
            <a:r>
              <a:rPr lang="cs-CZ" sz="2000" kern="0" dirty="0" smtClean="0"/>
              <a:t>Doplněny informace</a:t>
            </a:r>
          </a:p>
          <a:p>
            <a:pPr lvl="1"/>
            <a:r>
              <a:rPr lang="cs-CZ" sz="1800" kern="0" dirty="0" smtClean="0"/>
              <a:t>Verze metodik při zahájení sběrů</a:t>
            </a:r>
          </a:p>
          <a:p>
            <a:pPr lvl="1"/>
            <a:r>
              <a:rPr lang="cs-CZ" sz="1800" kern="0" dirty="0" smtClean="0"/>
              <a:t>Zahájení testování v testovacím prostředí SDAT</a:t>
            </a:r>
          </a:p>
          <a:p>
            <a:pPr marL="457200" lvl="1" indent="0">
              <a:buNone/>
            </a:pPr>
            <a:endParaRPr lang="cs-CZ" sz="1800" kern="0" dirty="0"/>
          </a:p>
          <a:p>
            <a:pPr marL="342900" lvl="1" indent="-342900"/>
            <a:r>
              <a:rPr lang="cs-CZ" sz="2000" kern="0" dirty="0">
                <a:solidFill>
                  <a:schemeClr val="tx1"/>
                </a:solidFill>
              </a:rPr>
              <a:t>Metodika FINREP 2.9 v testovacím prostředí SDAT</a:t>
            </a:r>
          </a:p>
        </p:txBody>
      </p:sp>
    </p:spTree>
    <p:extLst>
      <p:ext uri="{BB962C8B-B14F-4D97-AF65-F5344CB8AC3E}">
        <p14:creationId xmlns:p14="http://schemas.microsoft.com/office/powerpoint/2010/main" val="1918457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/>
          <a:p>
            <a:fld id="{CF1D0BFB-CBB9-41E0-B46A-29A02F9A5A11}" type="slidenum">
              <a:rPr lang="en-CA" altLang="cs-CZ"/>
              <a:pPr/>
              <a:t>5</a:t>
            </a:fld>
            <a:endParaRPr lang="en-CA" altLang="cs-CZ" dirty="0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cs-CZ" altLang="cs-CZ" dirty="0" smtClean="0">
                <a:effectLst/>
              </a:rPr>
              <a:t>Harmonogram převodu FO do SDAT</a:t>
            </a:r>
            <a:endParaRPr lang="cs-CZ" dirty="0"/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717748" y="681039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lvl="1" indent="0">
              <a:buNone/>
            </a:pPr>
            <a:endParaRPr lang="cs-CZ" sz="2000" b="1" dirty="0">
              <a:solidFill>
                <a:srgbClr val="FF0000"/>
              </a:solidFill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717748" y="681038"/>
            <a:ext cx="7989888" cy="4105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28" tIns="45715" rIns="91428" bIns="45715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800">
                <a:solidFill>
                  <a:schemeClr val="tx1"/>
                </a:solidFill>
                <a:latin typeface="Verdana" panose="020B0604030504040204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600">
                <a:solidFill>
                  <a:schemeClr val="accent2"/>
                </a:solidFill>
                <a:latin typeface="Verdana" panose="020B0604030504040204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400">
                <a:solidFill>
                  <a:schemeClr val="accent2"/>
                </a:solidFill>
                <a:latin typeface="Verdana" panose="020B0604030504040204" pitchFamily="34" charset="0"/>
              </a:defRPr>
            </a:lvl3pPr>
            <a:lvl4pPr marL="1600200" indent="-230188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•"/>
              <a:defRPr sz="2000">
                <a:solidFill>
                  <a:schemeClr val="accent2"/>
                </a:solidFill>
                <a:latin typeface="Verdana" panose="020B0604030504040204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FF3300"/>
              </a:buClr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marL="0" indent="0">
              <a:buNone/>
            </a:pPr>
            <a:endParaRPr lang="cs-CZ" sz="2000" kern="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8196889"/>
              </p:ext>
            </p:extLst>
          </p:nvPr>
        </p:nvGraphicFramePr>
        <p:xfrm>
          <a:off x="1413635" y="681040"/>
          <a:ext cx="6534218" cy="4105270"/>
        </p:xfrm>
        <a:graphic>
          <a:graphicData uri="http://schemas.openxmlformats.org/drawingml/2006/table">
            <a:tbl>
              <a:tblPr/>
              <a:tblGrid>
                <a:gridCol w="1650601"/>
                <a:gridCol w="1072185"/>
                <a:gridCol w="1316719"/>
                <a:gridCol w="1025160"/>
                <a:gridCol w="641901"/>
                <a:gridCol w="827652"/>
              </a:tblGrid>
              <a:tr h="141026">
                <a:tc gridSpan="3">
                  <a:txBody>
                    <a:bodyPr/>
                    <a:lstStyle/>
                    <a:p>
                      <a:pPr algn="l" fontAlgn="b"/>
                      <a:r>
                        <a:rPr lang="cs-CZ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Harmonogram migrace funkčních oblastí do SDAT - verze platná k srpnu 2019</a:t>
                      </a: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3079"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Funkční oblast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Metodika v testovacím prostředí SDAT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První metodika pro vykazování v SDAT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Testování v testovacím prostředí SDAT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Stav ke dni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800" b="1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První termín předložení v SDAT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CEÚ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1.4.2019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CEU20190101 (beze změn)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25.6.2019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4.11.2019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Pojišťovnictví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POJ20191201 (nová,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31.12.2019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1838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Solvency II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1.8.2019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EIOPA_S2_2.4.0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1.10.2019 </a:t>
                      </a:r>
                      <a:r>
                        <a:rPr lang="cs-CZ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31.12.2019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4.2.2020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PSD2 (stávající IPS)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IPS20180113 (beze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1.9.2019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3.1.2020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Penzijní společnosti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PEF20200101 (nová,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20.2.2020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255258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Bankovnictví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METVB20200601 (nová,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Družstevní záložny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DZ20200601 (nová,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15.7.2020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Platební instituce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10.9.2019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PLT20200601 (nová,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30.7.2020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80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EU_Banky_DZ_OCP - část COREP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EBA_CFAF_2.9.0.0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 </a:t>
                      </a:r>
                      <a:r>
                        <a:rPr lang="cs-CZ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31.3.2020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11.5.2020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62180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EU_Banky_DZ_OCP - část LCR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EBA_CFAF_2.9.0.0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 </a:t>
                      </a:r>
                      <a:r>
                        <a:rPr lang="cs-CZ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30.4.2020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15.5.2020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2180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EU_Banky_DZ_OCP - část FINREP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3.9.2019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EBA_CFAF_2.9.0.0/nový</a:t>
                      </a:r>
                      <a:r>
                        <a:rPr lang="cs-CZ" sz="8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cs-CZ" sz="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VR</a:t>
                      </a:r>
                      <a:endParaRPr lang="cs-CZ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 </a:t>
                      </a:r>
                      <a:r>
                        <a:rPr lang="cs-CZ" sz="800" b="0" i="0" u="none" strike="noStrike" baseline="3000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1)</a:t>
                      </a:r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30.7.2020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Fondy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FOFI20190101 (beze změn)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1.11.2019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31.5.2020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15.6.2020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Šetření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SET20180901 (beze změn)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Externí statistika 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30.8.2019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EXT20180101 (beze změn)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10.1.2020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25.7.2020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 (ostatní finanční instituce)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1.10.2019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OFI20180101 (beze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30.9.2020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26.10.2020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MKT - JISIFE% a výkaz OCP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31.5.2020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30.11.2020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16.12.2020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5258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PSÚ (Výkaznictví spotřebitelských úvěrů)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1.6.2020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PSU20180101 (beze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31.12.2020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31.3.2021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AnaCredit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31.7.2020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ANA20210301 (nová, změny)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31.3.2021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30.4.2021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r>
                        <a:rPr lang="pl-PL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MKT - výkazy obchodníci, výkazy trhy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2.1.2021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1.7.2021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2.7.2021</a:t>
                      </a:r>
                    </a:p>
                  </a:txBody>
                  <a:tcPr marL="7051" marR="7051" marT="705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41026"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5855">
                <a:tc>
                  <a:txBody>
                    <a:bodyPr/>
                    <a:lstStyle/>
                    <a:p>
                      <a:pPr algn="l" fontAlgn="ctr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8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41026">
                <a:tc gridSpan="6">
                  <a:txBody>
                    <a:bodyPr/>
                    <a:lstStyle/>
                    <a:p>
                      <a:pPr algn="l" fontAlgn="b"/>
                      <a:r>
                        <a:rPr lang="cs-CZ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1) Od 09/2019 bez JVK a MVK, pouze formát SDAT-XML. S kontrolami a ve formátu XBRL od 11/2019.</a:t>
                      </a:r>
                    </a:p>
                  </a:txBody>
                  <a:tcPr marL="7051" marR="7051" marT="705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189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18" y="51477"/>
            <a:ext cx="6695901" cy="378619"/>
          </a:xfrm>
        </p:spPr>
        <p:txBody>
          <a:bodyPr/>
          <a:lstStyle/>
          <a:p>
            <a:r>
              <a:rPr lang="cs-CZ" dirty="0" smtClean="0">
                <a:effectLst/>
              </a:rPr>
              <a:t>Ověřovací provoz SDAT</a:t>
            </a:r>
            <a:endParaRPr lang="cs-CZ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Zaměřen </a:t>
            </a:r>
            <a:r>
              <a:rPr lang="cs-CZ" sz="1800" b="1" dirty="0" smtClean="0"/>
              <a:t>POUZE</a:t>
            </a:r>
            <a:r>
              <a:rPr lang="cs-CZ" sz="1800" dirty="0" smtClean="0"/>
              <a:t> na </a:t>
            </a:r>
            <a:r>
              <a:rPr lang="cs-CZ" sz="1800" dirty="0"/>
              <a:t>vykazování </a:t>
            </a:r>
            <a:r>
              <a:rPr lang="cs-CZ" sz="1800" dirty="0" smtClean="0"/>
              <a:t>CEUSIFE10</a:t>
            </a:r>
          </a:p>
          <a:p>
            <a:r>
              <a:rPr lang="cs-CZ" sz="1800" dirty="0" smtClean="0"/>
              <a:t>Cíl: Ověřit skutečnost, že všechny vykazující osoby jsou připraveny 4.11.2019 zahájit vykazování CEUSIFE10 v SDAT.</a:t>
            </a:r>
          </a:p>
          <a:p>
            <a:r>
              <a:rPr lang="cs-CZ" sz="1800" i="1" dirty="0" smtClean="0"/>
              <a:t>Od </a:t>
            </a:r>
            <a:r>
              <a:rPr lang="cs-CZ" sz="1800" i="1" dirty="0"/>
              <a:t>4.11.2019 nebude možné dále používat pro plnění vykazovací povinnosti výkazu CEUSIFE10 stávající systém </a:t>
            </a:r>
            <a:r>
              <a:rPr lang="cs-CZ" sz="1800" i="1" dirty="0" err="1"/>
              <a:t>MtS</a:t>
            </a:r>
            <a:r>
              <a:rPr lang="cs-CZ" sz="1800" i="1" dirty="0"/>
              <a:t> (SDNS, SDNS-WS, </a:t>
            </a:r>
            <a:r>
              <a:rPr lang="cs-CZ" sz="1800" i="1" dirty="0" err="1"/>
              <a:t>Edifact</a:t>
            </a:r>
            <a:r>
              <a:rPr lang="cs-CZ" sz="1800" i="1" dirty="0" smtClean="0"/>
              <a:t>)!</a:t>
            </a:r>
            <a:r>
              <a:rPr lang="cs-CZ" sz="1800" dirty="0" smtClean="0"/>
              <a:t> </a:t>
            </a:r>
          </a:p>
          <a:p>
            <a:r>
              <a:rPr lang="cs-CZ" sz="1800" dirty="0" smtClean="0"/>
              <a:t>Řízený a monitorovaný test o 2 fázích:</a:t>
            </a:r>
          </a:p>
          <a:p>
            <a:pPr lvl="1"/>
            <a:r>
              <a:rPr lang="cs-CZ" sz="1600" b="1" dirty="0"/>
              <a:t>1. fáze</a:t>
            </a:r>
            <a:r>
              <a:rPr lang="cs-CZ" sz="1600" dirty="0"/>
              <a:t> ověřovacího provozu proběhne </a:t>
            </a:r>
            <a:r>
              <a:rPr lang="cs-CZ" sz="1600" b="1" dirty="0"/>
              <a:t>na testovacím </a:t>
            </a:r>
            <a:r>
              <a:rPr lang="cs-CZ" sz="1600" b="1" dirty="0" smtClean="0"/>
              <a:t>prostředí</a:t>
            </a:r>
            <a:r>
              <a:rPr lang="cs-CZ" sz="1600" dirty="0" smtClean="0"/>
              <a:t> – primárně </a:t>
            </a:r>
            <a:r>
              <a:rPr lang="cs-CZ" sz="1600" b="1" dirty="0" smtClean="0"/>
              <a:t>test funkčnosti řešení</a:t>
            </a:r>
            <a:r>
              <a:rPr lang="cs-CZ" sz="1600" dirty="0" smtClean="0"/>
              <a:t> vykazující osoby</a:t>
            </a:r>
          </a:p>
          <a:p>
            <a:pPr lvl="1"/>
            <a:r>
              <a:rPr lang="cs-CZ" sz="1600" b="1" dirty="0" smtClean="0"/>
              <a:t>2. fáze</a:t>
            </a:r>
            <a:r>
              <a:rPr lang="cs-CZ" sz="1600" dirty="0" smtClean="0"/>
              <a:t> ověřovacího provozu proběhne </a:t>
            </a:r>
            <a:r>
              <a:rPr lang="cs-CZ" sz="1600" b="1" dirty="0" smtClean="0"/>
              <a:t>na produkčním prostředí</a:t>
            </a:r>
            <a:r>
              <a:rPr lang="cs-CZ" sz="1600" dirty="0" smtClean="0"/>
              <a:t> – primárně </a:t>
            </a:r>
            <a:r>
              <a:rPr lang="cs-CZ" sz="1600" b="1" dirty="0" smtClean="0"/>
              <a:t>test konektivity. </a:t>
            </a:r>
            <a:r>
              <a:rPr lang="cs-CZ" sz="1600" dirty="0" smtClean="0"/>
              <a:t>Produkční prostředí bude ve fázi 1 nedostupné.</a:t>
            </a:r>
          </a:p>
          <a:p>
            <a:r>
              <a:rPr lang="cs-CZ" sz="1800" dirty="0" smtClean="0"/>
              <a:t>Vykazující osoby budou osloveny přímo s výzvou se do testu zapojit.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>
                <a:solidFill>
                  <a:srgbClr val="003F7C"/>
                </a:solidFill>
              </a:rPr>
              <a:pPr/>
              <a:t>6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91209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06" y="51471"/>
            <a:ext cx="6695901" cy="378619"/>
          </a:xfrm>
        </p:spPr>
        <p:txBody>
          <a:bodyPr/>
          <a:lstStyle/>
          <a:p>
            <a:r>
              <a:rPr lang="cs-CZ" dirty="0" smtClean="0">
                <a:effectLst/>
              </a:rPr>
              <a:t>Ověřovací provoz SDAT - postup</a:t>
            </a:r>
            <a:endParaRPr lang="cs-CZ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400" dirty="0" smtClean="0"/>
              <a:t>1. fáze – Testovací prostředí - září 2019 – (test funkčnosti)</a:t>
            </a:r>
          </a:p>
          <a:p>
            <a:pPr lvl="1"/>
            <a:r>
              <a:rPr lang="cs-CZ" sz="1400" dirty="0" smtClean="0"/>
              <a:t>ČNB </a:t>
            </a:r>
            <a:r>
              <a:rPr lang="cs-CZ" sz="1400" dirty="0"/>
              <a:t>osloví </a:t>
            </a:r>
            <a:r>
              <a:rPr lang="cs-CZ" sz="1400" dirty="0" smtClean="0"/>
              <a:t>vykazující </a:t>
            </a:r>
            <a:r>
              <a:rPr lang="cs-CZ" sz="1400" dirty="0"/>
              <a:t>osoby emailem s doporučeným </a:t>
            </a:r>
            <a:r>
              <a:rPr lang="cs-CZ" sz="1400" dirty="0" smtClean="0"/>
              <a:t>postupem</a:t>
            </a:r>
            <a:endParaRPr lang="cs-CZ" sz="1400" dirty="0"/>
          </a:p>
          <a:p>
            <a:pPr lvl="1"/>
            <a:r>
              <a:rPr lang="cs-CZ" sz="1400" dirty="0" smtClean="0"/>
              <a:t>Vykazující osoby provedou registraci uživatelů a certifikátů</a:t>
            </a:r>
          </a:p>
          <a:p>
            <a:pPr lvl="2"/>
            <a:r>
              <a:rPr lang="cs-CZ" sz="1200" dirty="0" smtClean="0"/>
              <a:t>Žádost o registraci na mail </a:t>
            </a:r>
            <a:r>
              <a:rPr lang="cs-CZ" sz="1200" dirty="0" smtClean="0">
                <a:hlinkClick r:id="rId2"/>
              </a:rPr>
              <a:t>sdat@cnb.cz</a:t>
            </a:r>
            <a:r>
              <a:rPr lang="cs-CZ" sz="1200" dirty="0" smtClean="0"/>
              <a:t> (subjekt: SDAT registrace).</a:t>
            </a:r>
          </a:p>
          <a:p>
            <a:pPr lvl="2"/>
            <a:r>
              <a:rPr lang="cs-CZ" sz="1200" dirty="0" smtClean="0"/>
              <a:t>Uživatelské účty a certifikáty budou použity pro TESTOVACÍ i PRODUKČNÍ prostředí SDAT (Neuvede-li vykazující osoba jinak).</a:t>
            </a:r>
          </a:p>
          <a:p>
            <a:pPr lvl="2"/>
            <a:r>
              <a:rPr lang="cs-CZ" sz="1200" dirty="0"/>
              <a:t>ČNB odešle aktivační emaily pro uživatelské </a:t>
            </a:r>
            <a:r>
              <a:rPr lang="cs-CZ" sz="1200" dirty="0" smtClean="0"/>
              <a:t>účty.</a:t>
            </a:r>
            <a:endParaRPr lang="cs-CZ" sz="1200" dirty="0"/>
          </a:p>
          <a:p>
            <a:pPr lvl="2"/>
            <a:r>
              <a:rPr lang="cs-CZ" sz="1200" dirty="0"/>
              <a:t>Uživatel dokončí aktivaci </a:t>
            </a:r>
            <a:r>
              <a:rPr lang="cs-CZ" sz="1200" dirty="0" smtClean="0"/>
              <a:t>účtu  </a:t>
            </a:r>
          </a:p>
          <a:p>
            <a:pPr lvl="2"/>
            <a:r>
              <a:rPr lang="cs-CZ" sz="1200" dirty="0" smtClean="0"/>
              <a:t>Další úkony pomocí webové aplikace (registrace certifikátů, založení dalších uživatelů).</a:t>
            </a:r>
            <a:endParaRPr lang="cs-CZ" sz="1200" i="1" dirty="0" smtClean="0">
              <a:solidFill>
                <a:srgbClr val="FF0000"/>
              </a:solidFill>
            </a:endParaRPr>
          </a:p>
          <a:p>
            <a:pPr lvl="1"/>
            <a:r>
              <a:rPr lang="cs-CZ" sz="1400" b="1" dirty="0" smtClean="0">
                <a:solidFill>
                  <a:srgbClr val="FF0000"/>
                </a:solidFill>
              </a:rPr>
              <a:t>17.09.2019</a:t>
            </a:r>
            <a:r>
              <a:rPr lang="cs-CZ" sz="1400" dirty="0" smtClean="0"/>
              <a:t>  </a:t>
            </a:r>
            <a:endParaRPr lang="cs-CZ" sz="1400" dirty="0" smtClean="0"/>
          </a:p>
          <a:p>
            <a:pPr lvl="2"/>
            <a:r>
              <a:rPr lang="cs-CZ" sz="1200" dirty="0"/>
              <a:t>ČNB připraví vykazovací povinnosti – výskyty pro celé září </a:t>
            </a:r>
            <a:r>
              <a:rPr lang="cs-CZ" sz="1200" dirty="0" smtClean="0"/>
              <a:t>2019</a:t>
            </a:r>
          </a:p>
          <a:p>
            <a:pPr lvl="2"/>
            <a:r>
              <a:rPr lang="cs-CZ" sz="1200" dirty="0" smtClean="0"/>
              <a:t>Vykazující osoby zahájí testování zasílání dat výkazu prostřednictvím WS a webové aplikace (</a:t>
            </a:r>
            <a:r>
              <a:rPr lang="cs-CZ" sz="1200" i="1" dirty="0"/>
              <a:t>ČNB doplní scénář pro vykazování pomocí webové </a:t>
            </a:r>
            <a:r>
              <a:rPr lang="cs-CZ" sz="1200" i="1" dirty="0" smtClean="0"/>
              <a:t>aplikace</a:t>
            </a:r>
            <a:r>
              <a:rPr lang="cs-CZ" sz="1200" dirty="0" smtClean="0"/>
              <a:t>). </a:t>
            </a:r>
          </a:p>
          <a:p>
            <a:pPr lvl="2"/>
            <a:r>
              <a:rPr lang="cs-CZ" sz="1200" dirty="0" smtClean="0"/>
              <a:t>ČNB monitoruje průběh a asistuje. </a:t>
            </a:r>
          </a:p>
          <a:p>
            <a:pPr lvl="2"/>
            <a:r>
              <a:rPr lang="cs-CZ" sz="1200" dirty="0" smtClean="0"/>
              <a:t>ČNB vyhodnotí ověřovací provoz na testovacím prostředí.</a:t>
            </a:r>
          </a:p>
          <a:p>
            <a:pPr lvl="1"/>
            <a:r>
              <a:rPr lang="cs-CZ" sz="1400" dirty="0"/>
              <a:t>Za úspěšný je test považován </a:t>
            </a:r>
            <a:r>
              <a:rPr lang="cs-CZ" sz="1400" dirty="0" smtClean="0"/>
              <a:t>pokud </a:t>
            </a:r>
            <a:r>
              <a:rPr lang="cs-CZ" sz="1400" dirty="0"/>
              <a:t>má Osoba </a:t>
            </a:r>
            <a:r>
              <a:rPr lang="cs-CZ" sz="1400" dirty="0" smtClean="0"/>
              <a:t>alespoň 3 Výskyty ve stavu Splněno.</a:t>
            </a:r>
            <a:endParaRPr lang="cs-CZ" sz="1200" dirty="0" smtClean="0"/>
          </a:p>
          <a:p>
            <a:pPr marL="457200" lvl="1" indent="0">
              <a:buNone/>
            </a:pPr>
            <a:endParaRPr lang="cs-CZ" sz="1100" b="1" i="1" dirty="0">
              <a:solidFill>
                <a:srgbClr val="FF0000"/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7</a:t>
            </a:fld>
            <a:endParaRPr lang="en-CA" altLang="cs-CZ" dirty="0"/>
          </a:p>
        </p:txBody>
      </p:sp>
    </p:spTree>
    <p:extLst>
      <p:ext uri="{BB962C8B-B14F-4D97-AF65-F5344CB8AC3E}">
        <p14:creationId xmlns:p14="http://schemas.microsoft.com/office/powerpoint/2010/main" val="627070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907708" y="51472"/>
            <a:ext cx="6695901" cy="378619"/>
          </a:xfrm>
        </p:spPr>
        <p:txBody>
          <a:bodyPr/>
          <a:lstStyle/>
          <a:p>
            <a:r>
              <a:rPr lang="cs-CZ" dirty="0" smtClean="0">
                <a:effectLst/>
              </a:rPr>
              <a:t>Ověřovací provoz SDAT - postup</a:t>
            </a:r>
            <a:endParaRPr lang="cs-CZ" dirty="0">
              <a:effectLst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1800" dirty="0"/>
              <a:t>2</a:t>
            </a:r>
            <a:r>
              <a:rPr lang="cs-CZ" sz="1800" dirty="0" smtClean="0"/>
              <a:t>. fáze – Produkční prostředí - říjen 2019 – (konektivita)</a:t>
            </a:r>
          </a:p>
          <a:p>
            <a:pPr lvl="1"/>
            <a:r>
              <a:rPr lang="cs-CZ" sz="1600" b="1" dirty="0"/>
              <a:t>Bude upřesněno na základě fáze </a:t>
            </a:r>
            <a:r>
              <a:rPr lang="cs-CZ" sz="1600" b="1" dirty="0" smtClean="0"/>
              <a:t>1</a:t>
            </a:r>
            <a:endParaRPr lang="cs-CZ" sz="1600" dirty="0" smtClean="0"/>
          </a:p>
          <a:p>
            <a:pPr lvl="1"/>
            <a:r>
              <a:rPr lang="cs-CZ" sz="1600" dirty="0" smtClean="0"/>
              <a:t>ČNB osloví vykazující osoby emailem s doporučeným postupem</a:t>
            </a:r>
          </a:p>
          <a:p>
            <a:pPr lvl="1"/>
            <a:r>
              <a:rPr lang="cs-CZ" sz="1600" dirty="0" smtClean="0">
                <a:solidFill>
                  <a:srgbClr val="FF0000"/>
                </a:solidFill>
              </a:rPr>
              <a:t>Budou použity stejné uživatelské účty a certifikáty jako na testu. V daný okamžik budou odeslány aktivační emaily.</a:t>
            </a:r>
            <a:endParaRPr lang="cs-CZ" sz="1400" dirty="0" smtClean="0"/>
          </a:p>
          <a:p>
            <a:pPr lvl="1"/>
            <a:r>
              <a:rPr lang="cs-CZ" sz="1600" dirty="0" smtClean="0"/>
              <a:t>Cca polovina října 2019 </a:t>
            </a:r>
          </a:p>
          <a:p>
            <a:pPr lvl="2"/>
            <a:r>
              <a:rPr lang="cs-CZ" sz="1400" dirty="0"/>
              <a:t>ČNB připraví </a:t>
            </a:r>
            <a:r>
              <a:rPr lang="cs-CZ" sz="1400" dirty="0" smtClean="0"/>
              <a:t>výskyty</a:t>
            </a:r>
          </a:p>
          <a:p>
            <a:pPr lvl="2"/>
            <a:r>
              <a:rPr lang="cs-CZ" sz="1400" dirty="0" smtClean="0"/>
              <a:t>ČNB odešle aktivační emaily pro uživatelské účty</a:t>
            </a:r>
          </a:p>
          <a:p>
            <a:pPr lvl="2"/>
            <a:r>
              <a:rPr lang="cs-CZ" sz="1400" dirty="0" smtClean="0"/>
              <a:t>Uživatel dokončí aktivaci účtu</a:t>
            </a:r>
          </a:p>
          <a:p>
            <a:pPr lvl="2"/>
            <a:r>
              <a:rPr lang="cs-CZ" sz="1400" dirty="0" smtClean="0"/>
              <a:t>Vykazující </a:t>
            </a:r>
            <a:r>
              <a:rPr lang="cs-CZ" sz="1400" dirty="0"/>
              <a:t>o</a:t>
            </a:r>
            <a:r>
              <a:rPr lang="cs-CZ" sz="1400" dirty="0" smtClean="0"/>
              <a:t>soby zahájí testování zasílání dat výkazu prostřednictvím WS a webové aplikace</a:t>
            </a:r>
          </a:p>
          <a:p>
            <a:pPr lvl="2"/>
            <a:r>
              <a:rPr lang="cs-CZ" sz="1400" dirty="0" smtClean="0"/>
              <a:t>ČNB monitoruje průběh a asistuje. </a:t>
            </a:r>
          </a:p>
          <a:p>
            <a:pPr lvl="2"/>
            <a:r>
              <a:rPr lang="cs-CZ" sz="1400" dirty="0" smtClean="0"/>
              <a:t>ČNB vyhodnotí ověřovací provoz na produkčním prostředí</a:t>
            </a:r>
          </a:p>
          <a:p>
            <a:pPr lvl="1"/>
            <a:r>
              <a:rPr lang="cs-CZ" sz="1800" dirty="0"/>
              <a:t>Za úspěšný je test </a:t>
            </a:r>
            <a:r>
              <a:rPr lang="cs-CZ" sz="1800" dirty="0" smtClean="0"/>
              <a:t>považován, pokud </a:t>
            </a:r>
            <a:r>
              <a:rPr lang="cs-CZ" sz="1800" dirty="0"/>
              <a:t>má Osoba </a:t>
            </a:r>
            <a:r>
              <a:rPr lang="cs-CZ" sz="1800" dirty="0" smtClean="0"/>
              <a:t>alespoň 1 Výskyt </a:t>
            </a:r>
            <a:r>
              <a:rPr lang="cs-CZ" sz="1800" dirty="0"/>
              <a:t>ve stavu </a:t>
            </a:r>
            <a:r>
              <a:rPr lang="cs-CZ" sz="1800" dirty="0" smtClean="0"/>
              <a:t>Přijato</a:t>
            </a:r>
            <a:endParaRPr lang="cs-CZ" sz="1600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>
                <a:solidFill>
                  <a:srgbClr val="003F7C"/>
                </a:solidFill>
              </a:rPr>
              <a:pPr/>
              <a:t>8</a:t>
            </a:fld>
            <a:endParaRPr lang="en-CA" altLang="cs-CZ">
              <a:solidFill>
                <a:srgbClr val="003F7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144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Prázdné hodnoty v kontrolách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z="1800" b="1" dirty="0"/>
              <a:t>Pokud není hodnota údaje povinná nemusí být vyplněna</a:t>
            </a:r>
          </a:p>
          <a:p>
            <a:pPr lvl="1"/>
            <a:r>
              <a:rPr lang="cs-CZ" sz="1600" dirty="0"/>
              <a:t>Povinnost může být definována atributem údaje</a:t>
            </a:r>
          </a:p>
          <a:p>
            <a:pPr lvl="1"/>
            <a:r>
              <a:rPr lang="cs-CZ" sz="1600" dirty="0"/>
              <a:t>Povinnost může být definována JVK</a:t>
            </a:r>
          </a:p>
          <a:p>
            <a:pPr lvl="0"/>
            <a:r>
              <a:rPr lang="cs-CZ" sz="1800" b="1" dirty="0"/>
              <a:t>Implicitní náhradní hodnota údaje</a:t>
            </a:r>
          </a:p>
          <a:p>
            <a:pPr lvl="1"/>
            <a:r>
              <a:rPr lang="cs-CZ" sz="1600" dirty="0"/>
              <a:t>Číselný – 0</a:t>
            </a:r>
          </a:p>
          <a:p>
            <a:pPr lvl="1"/>
            <a:r>
              <a:rPr lang="cs-CZ" sz="1600" dirty="0"/>
              <a:t>Textový, Datumový, Položka číselníku - nemá</a:t>
            </a:r>
          </a:p>
          <a:p>
            <a:pPr lvl="0"/>
            <a:r>
              <a:rPr lang="cs-CZ" sz="2000" b="1" dirty="0"/>
              <a:t>Explicitní náhradní hodnota</a:t>
            </a:r>
          </a:p>
          <a:p>
            <a:pPr lvl="1"/>
            <a:r>
              <a:rPr lang="cs-CZ" sz="1800" dirty="0"/>
              <a:t>Zavedena funkce IFBLANK, která vrátí definovanou náhradní hodnotu odpovídajícího oboru hodnot údaje.</a:t>
            </a:r>
          </a:p>
          <a:p>
            <a:r>
              <a:rPr lang="cs-CZ" sz="2000" b="1" dirty="0"/>
              <a:t>Náhradní hodnoty se nepoužívají ve funkci ISBLANK</a:t>
            </a:r>
          </a:p>
          <a:p>
            <a:pPr lvl="1"/>
            <a:endParaRPr lang="cs-CZ" sz="1800" b="1" dirty="0"/>
          </a:p>
          <a:p>
            <a:pPr lvl="1"/>
            <a:endParaRPr lang="cs-CZ" sz="1800" b="1" dirty="0"/>
          </a:p>
          <a:p>
            <a:pPr lvl="1"/>
            <a:endParaRPr lang="cs-CZ" sz="1800" b="1" dirty="0"/>
          </a:p>
          <a:p>
            <a:endParaRPr lang="cs-CZ" sz="2000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A833BBA-8498-4FCA-AF31-66ADDE646D29}" type="slidenum">
              <a:rPr lang="en-CA" altLang="cs-CZ" smtClean="0"/>
              <a:pPr/>
              <a:t>9</a:t>
            </a:fld>
            <a:endParaRPr lang="en-CA" altLang="cs-CZ"/>
          </a:p>
        </p:txBody>
      </p:sp>
    </p:spTree>
    <p:extLst>
      <p:ext uri="{BB962C8B-B14F-4D97-AF65-F5344CB8AC3E}">
        <p14:creationId xmlns:p14="http://schemas.microsoft.com/office/powerpoint/2010/main" val="404331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WSS_pro_410">
  <a:themeElements>
    <a:clrScheme name="">
      <a:dk1>
        <a:srgbClr val="003F7C"/>
      </a:dk1>
      <a:lt1>
        <a:srgbClr val="FFFFFF"/>
      </a:lt1>
      <a:dk2>
        <a:srgbClr val="003F7C"/>
      </a:dk2>
      <a:lt2>
        <a:srgbClr val="6F6F6F"/>
      </a:lt2>
      <a:accent1>
        <a:srgbClr val="00CC99"/>
      </a:accent1>
      <a:accent2>
        <a:srgbClr val="5F9BC8"/>
      </a:accent2>
      <a:accent3>
        <a:srgbClr val="FFFFFF"/>
      </a:accent3>
      <a:accent4>
        <a:srgbClr val="003469"/>
      </a:accent4>
      <a:accent5>
        <a:srgbClr val="AAE2CA"/>
      </a:accent5>
      <a:accent6>
        <a:srgbClr val="558CB5"/>
      </a:accent6>
      <a:hlink>
        <a:srgbClr val="CCCCFF"/>
      </a:hlink>
      <a:folHlink>
        <a:srgbClr val="B2B2B2"/>
      </a:folHlink>
    </a:clrScheme>
    <a:fontScheme name="Blank Presentation">
      <a:majorFont>
        <a:latin typeface="Verdana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1">
        <a:dk1>
          <a:srgbClr val="003F7C"/>
        </a:dk1>
        <a:lt1>
          <a:srgbClr val="FFFFFF"/>
        </a:lt1>
        <a:dk2>
          <a:srgbClr val="003F7C"/>
        </a:dk2>
        <a:lt2>
          <a:srgbClr val="6F6F6F"/>
        </a:lt2>
        <a:accent1>
          <a:srgbClr val="00CC99"/>
        </a:accent1>
        <a:accent2>
          <a:srgbClr val="5F9BC8"/>
        </a:accent2>
        <a:accent3>
          <a:srgbClr val="FFFFFF"/>
        </a:accent3>
        <a:accent4>
          <a:srgbClr val="003469"/>
        </a:accent4>
        <a:accent5>
          <a:srgbClr val="AAE2CA"/>
        </a:accent5>
        <a:accent6>
          <a:srgbClr val="558CB5"/>
        </a:accent6>
        <a:hlink>
          <a:srgbClr val="5F9BC8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2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ppt/theme/themeOverride3.xml><?xml version="1.0" encoding="utf-8"?>
<a:themeOverride xmlns:a="http://schemas.openxmlformats.org/drawingml/2006/main">
  <a:clrScheme name="Blank Presentation 1">
    <a:dk1>
      <a:srgbClr val="003F7C"/>
    </a:dk1>
    <a:lt1>
      <a:srgbClr val="FFFFFF"/>
    </a:lt1>
    <a:dk2>
      <a:srgbClr val="003F7C"/>
    </a:dk2>
    <a:lt2>
      <a:srgbClr val="6F6F6F"/>
    </a:lt2>
    <a:accent1>
      <a:srgbClr val="00CC99"/>
    </a:accent1>
    <a:accent2>
      <a:srgbClr val="5F9BC8"/>
    </a:accent2>
    <a:accent3>
      <a:srgbClr val="FFFFFF"/>
    </a:accent3>
    <a:accent4>
      <a:srgbClr val="003469"/>
    </a:accent4>
    <a:accent5>
      <a:srgbClr val="AAE2CA"/>
    </a:accent5>
    <a:accent6>
      <a:srgbClr val="558CB5"/>
    </a:accent6>
    <a:hlink>
      <a:srgbClr val="5F9BC8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DWSS_pro_410</Template>
  <TotalTime>18262</TotalTime>
  <Words>1120</Words>
  <Application>Microsoft Office PowerPoint</Application>
  <PresentationFormat>Předvádění na obrazovce (16:9)</PresentationFormat>
  <Paragraphs>294</Paragraphs>
  <Slides>16</Slides>
  <Notes>12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DWSS_pro_410</vt:lpstr>
      <vt:lpstr>SDAT – Sběr dat ČNB</vt:lpstr>
      <vt:lpstr>Program</vt:lpstr>
      <vt:lpstr>Harmonogram</vt:lpstr>
      <vt:lpstr>Harmonogram převodu FO do SDAT</vt:lpstr>
      <vt:lpstr>Harmonogram převodu FO do SDAT</vt:lpstr>
      <vt:lpstr>Ověřovací provoz SDAT</vt:lpstr>
      <vt:lpstr>Ověřovací provoz SDAT - postup</vt:lpstr>
      <vt:lpstr>Ověřovací provoz SDAT - postup</vt:lpstr>
      <vt:lpstr>Prázdné hodnoty v kontrolách</vt:lpstr>
      <vt:lpstr>Prázdné hodnoty v kontrolách</vt:lpstr>
      <vt:lpstr>Informace o změnách</vt:lpstr>
      <vt:lpstr>El. podepisování  Vstupních zpráv a Protokolů</vt:lpstr>
      <vt:lpstr>El. podepisování  Vstupních zpráv a Protokolů</vt:lpstr>
      <vt:lpstr>Prezentace aplikace PowerPoint</vt:lpstr>
      <vt:lpstr>Doplnění WS</vt:lpstr>
      <vt:lpstr>Komunikace, publikace podkladů</vt:lpstr>
    </vt:vector>
  </TitlesOfParts>
  <Company>Česká národní banka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Datový sklad statistických a dohledových dat</dc:title>
  <dc:creator>Kačer Martin</dc:creator>
  <cp:lastModifiedBy>Kačer Martin</cp:lastModifiedBy>
  <cp:revision>293</cp:revision>
  <cp:lastPrinted>2019-09-02T10:38:42Z</cp:lastPrinted>
  <dcterms:created xsi:type="dcterms:W3CDTF">2017-12-29T08:30:43Z</dcterms:created>
  <dcterms:modified xsi:type="dcterms:W3CDTF">2019-09-09T08:25:02Z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</Properties>
</file>