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14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15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81" r:id="rId2"/>
    <p:sldId id="282" r:id="rId3"/>
    <p:sldId id="326" r:id="rId4"/>
    <p:sldId id="333" r:id="rId5"/>
    <p:sldId id="367" r:id="rId6"/>
    <p:sldId id="368" r:id="rId7"/>
    <p:sldId id="335" r:id="rId8"/>
    <p:sldId id="360" r:id="rId9"/>
    <p:sldId id="358" r:id="rId10"/>
    <p:sldId id="359" r:id="rId11"/>
    <p:sldId id="361" r:id="rId12"/>
    <p:sldId id="362" r:id="rId13"/>
    <p:sldId id="385" r:id="rId14"/>
    <p:sldId id="374" r:id="rId15"/>
    <p:sldId id="375" r:id="rId16"/>
    <p:sldId id="376" r:id="rId17"/>
    <p:sldId id="377" r:id="rId18"/>
    <p:sldId id="378" r:id="rId19"/>
    <p:sldId id="379" r:id="rId20"/>
    <p:sldId id="380" r:id="rId21"/>
    <p:sldId id="381" r:id="rId22"/>
    <p:sldId id="382" r:id="rId23"/>
    <p:sldId id="384" r:id="rId24"/>
    <p:sldId id="369" r:id="rId25"/>
    <p:sldId id="370" r:id="rId26"/>
    <p:sldId id="371" r:id="rId27"/>
    <p:sldId id="372" r:id="rId28"/>
    <p:sldId id="373" r:id="rId29"/>
    <p:sldId id="364" r:id="rId30"/>
    <p:sldId id="365" r:id="rId31"/>
    <p:sldId id="366" r:id="rId32"/>
  </p:sldIdLst>
  <p:sldSz cx="9144000" cy="5143500" type="screen16x9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ačer Martin" initials="MKač" lastIdx="1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CE0C0"/>
    <a:srgbClr val="1BE819"/>
    <a:srgbClr val="67E0C0"/>
    <a:srgbClr val="99FF33"/>
    <a:srgbClr val="0000CC"/>
    <a:srgbClr val="FF3300"/>
    <a:srgbClr val="000099"/>
    <a:srgbClr val="000066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688" autoAdjust="0"/>
    <p:restoredTop sz="72795" autoAdjust="0"/>
  </p:normalViewPr>
  <p:slideViewPr>
    <p:cSldViewPr>
      <p:cViewPr varScale="1">
        <p:scale>
          <a:sx n="169" d="100"/>
          <a:sy n="169" d="100"/>
        </p:scale>
        <p:origin x="138" y="324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2" d="100"/>
          <a:sy n="92" d="100"/>
        </p:scale>
        <p:origin x="-3750" y="-126"/>
      </p:cViewPr>
      <p:guideLst>
        <p:guide orient="horz" pos="2880"/>
        <p:guide pos="2160"/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commentAuthors" Target="commentAuthor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9187BD-AA03-4755-8319-791627D4D25B}" type="datetimeFigureOut">
              <a:rPr lang="cs-CZ" smtClean="0"/>
              <a:t>30.04.2019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4D2654-5FCC-49FC-9D75-BDF626B4F4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08585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8" y="744538"/>
            <a:ext cx="6616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715153"/>
            <a:ext cx="4984962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306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430306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4F147F1C-1FFC-49F3-BB16-4F8338B51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4448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4410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1571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1571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1571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64491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57308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57308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5730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5730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1975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3623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91483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91483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1571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1571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157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Úvodní snímek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779838" y="2193132"/>
            <a:ext cx="4679950" cy="2431256"/>
          </a:xfrm>
        </p:spPr>
        <p:txBody>
          <a:bodyPr/>
          <a:lstStyle>
            <a:lvl1pPr marL="0" indent="0">
              <a:buFontTx/>
              <a:buNone/>
              <a:defRPr smtClean="0"/>
            </a:lvl1pPr>
          </a:lstStyle>
          <a:p>
            <a:pPr lvl="0"/>
            <a:r>
              <a:rPr lang="cs-CZ" altLang="cs-CZ" noProof="0"/>
              <a:t>Kliknutím lze upravit styl předlohy.</a:t>
            </a:r>
          </a:p>
        </p:txBody>
      </p:sp>
      <p:pic>
        <p:nvPicPr>
          <p:cNvPr id="37902" name="Picture 14" descr="CNB_prezentace_2_2modraa_lista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38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1979613" y="69057"/>
            <a:ext cx="5905500" cy="355997"/>
          </a:xfrm>
        </p:spPr>
        <p:txBody>
          <a:bodyPr/>
          <a:lstStyle>
            <a:lvl1pPr>
              <a:defRPr b="0" smtClean="0">
                <a:effectLst/>
              </a:defRPr>
            </a:lvl1pPr>
          </a:lstStyle>
          <a:p>
            <a:pPr lvl="0"/>
            <a:r>
              <a:rPr lang="cs-CZ" altLang="cs-CZ" noProof="0"/>
              <a:t>Kliknutím lze upravit styl.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lIns="91440" tIns="45720" rIns="91440" bIns="4572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8D8E9A-DE48-45BC-874B-45930323E34B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648788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C8C7DE-4B96-41DA-98DA-E1CDB642FE52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31720851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459F0C-8DB9-4493-ACC8-98AC55D635DC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3548511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5CF537-AEC3-4D4A-853B-B4BFEDEB78F6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2492064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833BBA-8498-4FCA-AF31-66ADDE646D29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050742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6024D7-F91E-49E7-BFBE-E5772D2DEC64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4132726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9B7616-FD7A-4D13-A9F7-3F9EA9C1634C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3844028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DF4B08-5E4A-4083-9ADA-B101FC6E6134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2757281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092F18-4EF9-41CB-947F-38AC23436D65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3821798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1170BC-933A-4F3F-B49A-0BA547F62F0F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3886202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89EE42-611D-4BF5-8029-9AFCAC51EC04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906935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9" name="Picture 15" descr="CNB_prezentace_2_2modraa_lista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38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79613" y="57150"/>
            <a:ext cx="5903912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dirty="0"/>
              <a:t>Kliknutím lze upravit styl.</a:t>
            </a:r>
            <a:endParaRPr lang="en-CA" altLang="cs-CZ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681038"/>
            <a:ext cx="798988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dirty="0"/>
              <a:t>Kliknutím lze upravit styly předlohy textu.</a:t>
            </a:r>
          </a:p>
          <a:p>
            <a:pPr lvl="1"/>
            <a:r>
              <a:rPr lang="cs-CZ" altLang="cs-CZ" dirty="0"/>
              <a:t>Druhá úroveň</a:t>
            </a:r>
          </a:p>
          <a:p>
            <a:pPr lvl="2"/>
            <a:r>
              <a:rPr lang="cs-CZ" altLang="cs-CZ" dirty="0"/>
              <a:t>Třetí úroveň</a:t>
            </a:r>
          </a:p>
          <a:p>
            <a:pPr lvl="3"/>
            <a:r>
              <a:rPr lang="cs-CZ" altLang="cs-CZ" dirty="0"/>
              <a:t>Čtvrtá úroveň</a:t>
            </a:r>
          </a:p>
          <a:p>
            <a:pPr lvl="4"/>
            <a:r>
              <a:rPr lang="cs-CZ" altLang="cs-CZ" dirty="0"/>
              <a:t>Pátá úroveň</a:t>
            </a:r>
            <a:endParaRPr lang="en-CA" altLang="cs-CZ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839891"/>
            <a:ext cx="2133600" cy="270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Verdana" panose="020B0604030504040204" pitchFamily="34" charset="0"/>
              </a:defRPr>
            </a:lvl1pPr>
          </a:lstStyle>
          <a:p>
            <a:fld id="{A5E95346-4F63-4FAE-AE76-D69EA44B868D}" type="slidenum">
              <a:rPr lang="en-CA" altLang="cs-CZ" smtClean="0"/>
              <a:pPr/>
              <a:t>‹#›</a:t>
            </a:fld>
            <a:endParaRPr lang="en-CA" alt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i="1">
          <a:solidFill>
            <a:srgbClr val="0000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i="1">
          <a:solidFill>
            <a:srgbClr val="0000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i="1">
          <a:solidFill>
            <a:srgbClr val="0000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i="1">
          <a:solidFill>
            <a:srgbClr val="0000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•"/>
        <a:defRPr sz="2600">
          <a:solidFill>
            <a:schemeClr val="accent2"/>
          </a:solidFill>
          <a:latin typeface="Verdana" panose="020B0604030504040204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•"/>
        <a:defRPr sz="2400">
          <a:solidFill>
            <a:schemeClr val="accent2"/>
          </a:solidFill>
          <a:latin typeface="Verdana" panose="020B0604030504040204" pitchFamily="34" charset="0"/>
        </a:defRPr>
      </a:lvl3pPr>
      <a:lvl4pPr marL="1600200" indent="-230188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•"/>
        <a:defRPr sz="2000">
          <a:solidFill>
            <a:schemeClr val="accent2"/>
          </a:solidFill>
          <a:latin typeface="Verdana" panose="020B0604030504040204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•"/>
        <a:defRPr sz="2000">
          <a:solidFill>
            <a:schemeClr val="accent2"/>
          </a:solidFill>
          <a:latin typeface="Verdana" panose="020B060403050404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sdatt.cnb.cz/sdat_ext/pages/sdat/portal/EXT/secured/vykazovani/F3408-prehled-vykazovacich-povinnosti.zul" TargetMode="External"/><Relationship Id="rId2" Type="http://schemas.openxmlformats.org/officeDocument/2006/relationships/hyperlink" Target="https://sdatt.cnb.cz/sdat_ext/pages/sdat/portal/EXT/public/vp/F3403-prehled-vykazovacich-povinnosti.zul" TargetMode="Externa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Dokument_aplikace_Microsoft_Word.docx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4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3.xml"/><Relationship Id="rId6" Type="http://schemas.openxmlformats.org/officeDocument/2006/relationships/hyperlink" Target="mailto:sdat@cnb.cz" TargetMode="External"/><Relationship Id="rId5" Type="http://schemas.openxmlformats.org/officeDocument/2006/relationships/hyperlink" Target="https://sdatt.cnb.cz/sdat_ext/" TargetMode="External"/><Relationship Id="rId4" Type="http://schemas.openxmlformats.org/officeDocument/2006/relationships/hyperlink" Target="https://www.cnb.cz/cs/statistika/sdat/" TargetMode="Externa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5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771800" y="123478"/>
            <a:ext cx="5256584" cy="355997"/>
          </a:xfrm>
        </p:spPr>
        <p:txBody>
          <a:bodyPr/>
          <a:lstStyle/>
          <a:p>
            <a:r>
              <a:rPr lang="cs-CZ" altLang="cs-CZ" b="1" dirty="0"/>
              <a:t>SDAT – Sběr dat ČNB</a:t>
            </a:r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07504" y="2247714"/>
            <a:ext cx="8640960" cy="1944793"/>
          </a:xfrm>
        </p:spPr>
        <p:txBody>
          <a:bodyPr/>
          <a:lstStyle/>
          <a:p>
            <a:pPr algn="r"/>
            <a:r>
              <a:rPr lang="cs-CZ" altLang="cs-CZ" dirty="0"/>
              <a:t>Jednání pracovní technické skupiny SDAT</a:t>
            </a:r>
          </a:p>
          <a:p>
            <a:pPr algn="r"/>
            <a:r>
              <a:rPr lang="cs-CZ" altLang="cs-CZ" sz="1800" dirty="0">
                <a:solidFill>
                  <a:schemeClr val="accent2"/>
                </a:solidFill>
              </a:rPr>
              <a:t>15.1.2019</a:t>
            </a:r>
          </a:p>
          <a:p>
            <a:pPr algn="r"/>
            <a:r>
              <a:rPr lang="cs-CZ" altLang="cs-CZ" sz="1800" dirty="0">
                <a:solidFill>
                  <a:schemeClr val="accent2"/>
                </a:solidFill>
              </a:rPr>
              <a:t>ČNB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10</a:t>
            </a:fld>
            <a:endParaRPr lang="en-CA" altLang="cs-CZ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57150"/>
            <a:ext cx="7343973" cy="378619"/>
          </a:xfrm>
        </p:spPr>
        <p:txBody>
          <a:bodyPr/>
          <a:lstStyle/>
          <a:p>
            <a:r>
              <a:rPr lang="cs-CZ" altLang="cs-CZ" dirty="0">
                <a:effectLst/>
              </a:rPr>
              <a:t>Export metodik – způsob publikace, použití  (1/3)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25338" y="681037"/>
            <a:ext cx="798988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6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>
              <a:buNone/>
            </a:pPr>
            <a:r>
              <a:rPr lang="cs-CZ" sz="2400" dirty="0">
                <a:solidFill>
                  <a:schemeClr val="tx1"/>
                </a:solidFill>
              </a:rPr>
              <a:t>Dva způsoby publikace strojově zpracovatelné metodiky SDAT.</a:t>
            </a:r>
          </a:p>
          <a:p>
            <a:pPr marL="342900" lvl="1" indent="-342900"/>
            <a:r>
              <a:rPr lang="cs-CZ" sz="2400" b="1" dirty="0">
                <a:solidFill>
                  <a:schemeClr val="tx1"/>
                </a:solidFill>
              </a:rPr>
              <a:t>Balík souboru metodik</a:t>
            </a:r>
            <a:r>
              <a:rPr lang="cs-CZ" sz="2400" dirty="0">
                <a:solidFill>
                  <a:schemeClr val="tx1"/>
                </a:solidFill>
              </a:rPr>
              <a:t> </a:t>
            </a:r>
          </a:p>
          <a:p>
            <a:pPr marL="742950" lvl="2" indent="-342900"/>
            <a:r>
              <a:rPr lang="cs-CZ" sz="2000" dirty="0"/>
              <a:t>pro metodiky vykazovacích rámců budou k dispozici zip balíčky obsahující XML soubory s objekty popisu výkazů a knihovny. XML struktury jsou totožné s výstupními strukturami odpovídajících webových služeb. Tyto zip balíčky budou veřejně dostupné na k tomu určeném místě web portálu SDAT.</a:t>
            </a:r>
          </a:p>
          <a:p>
            <a:pPr marL="914400" lvl="2" indent="0">
              <a:buNone/>
            </a:pPr>
            <a:endParaRPr lang="cs-CZ" sz="2000" dirty="0"/>
          </a:p>
          <a:p>
            <a:pPr lvl="2"/>
            <a:endParaRPr lang="cs-CZ" sz="2200" kern="0" dirty="0"/>
          </a:p>
          <a:p>
            <a:pPr lvl="1"/>
            <a:endParaRPr lang="cs-CZ" sz="2400" kern="0" dirty="0"/>
          </a:p>
          <a:p>
            <a:pPr lvl="1"/>
            <a:endParaRPr lang="cs-CZ" kern="0" dirty="0"/>
          </a:p>
          <a:p>
            <a:pPr marL="0" indent="0">
              <a:buNone/>
            </a:pPr>
            <a:endParaRPr lang="cs-CZ" kern="0" dirty="0"/>
          </a:p>
        </p:txBody>
      </p:sp>
    </p:spTree>
    <p:extLst>
      <p:ext uri="{BB962C8B-B14F-4D97-AF65-F5344CB8AC3E}">
        <p14:creationId xmlns:p14="http://schemas.microsoft.com/office/powerpoint/2010/main" val="19825553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11</a:t>
            </a:fld>
            <a:endParaRPr lang="en-CA" altLang="cs-CZ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57150"/>
            <a:ext cx="7343973" cy="378619"/>
          </a:xfrm>
        </p:spPr>
        <p:txBody>
          <a:bodyPr/>
          <a:lstStyle/>
          <a:p>
            <a:r>
              <a:rPr lang="cs-CZ" altLang="cs-CZ" dirty="0">
                <a:effectLst/>
              </a:rPr>
              <a:t>Export metodik – způsob publikace, použití  (2/3)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25338" y="681037"/>
            <a:ext cx="798988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6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lvl="1" indent="-342900"/>
            <a:r>
              <a:rPr lang="cs-CZ" sz="2400" b="1" dirty="0">
                <a:solidFill>
                  <a:schemeClr val="tx1"/>
                </a:solidFill>
              </a:rPr>
              <a:t>Informační webové služby</a:t>
            </a:r>
          </a:p>
          <a:p>
            <a:pPr marL="742950" lvl="2" indent="-342900"/>
            <a:r>
              <a:rPr lang="cs-CZ" sz="1800" dirty="0"/>
              <a:t>prostřednictvím WS </a:t>
            </a:r>
            <a:r>
              <a:rPr lang="cs-CZ" sz="1800" b="1" dirty="0" err="1"/>
              <a:t>ctiVykaz</a:t>
            </a:r>
            <a:r>
              <a:rPr lang="cs-CZ" sz="1800" dirty="0"/>
              <a:t> lze získat stejný výstup jako poskytuje „Balík souboru metodik“ pomocí parametru </a:t>
            </a:r>
            <a:r>
              <a:rPr lang="cs-CZ" sz="1800" dirty="0" err="1"/>
              <a:t>VykazovaciRamecKod</a:t>
            </a:r>
            <a:r>
              <a:rPr lang="cs-CZ" sz="1800" dirty="0"/>
              <a:t>,</a:t>
            </a:r>
          </a:p>
          <a:p>
            <a:pPr marL="742950" lvl="2" indent="-342900"/>
            <a:r>
              <a:rPr lang="cs-CZ" sz="1800" dirty="0"/>
              <a:t>pomocí parametru </a:t>
            </a:r>
            <a:r>
              <a:rPr lang="cs-CZ" sz="1800" dirty="0" err="1"/>
              <a:t>OsobaKod</a:t>
            </a:r>
            <a:r>
              <a:rPr lang="cs-CZ" sz="1800" dirty="0"/>
              <a:t> lze omezit seznam vracených Výkazů pouze na výkazy pro konkrétní Osobu. Výkazy, které nemá vybraná Osoba v období platnosti Metodiky přiřazené v rámci Vykazovací povinnosti, se v odpovědi neobjeví.</a:t>
            </a:r>
          </a:p>
          <a:p>
            <a:pPr marL="742950" lvl="2" indent="-342900"/>
            <a:r>
              <a:rPr lang="cs-CZ" sz="1800" b="1" dirty="0" err="1"/>
              <a:t>ctiZmenyVykazu</a:t>
            </a:r>
            <a:r>
              <a:rPr lang="cs-CZ" sz="1800" b="1" dirty="0"/>
              <a:t> - </a:t>
            </a:r>
            <a:r>
              <a:rPr lang="cs-CZ" sz="1800" dirty="0"/>
              <a:t>vrací pouze objekty (Výkazů i Knihovny), kde mezi verzemi metodiky specifikovanými daty od-do došlo ke změně a pro tyto objekty vrací původní i nové hodnoty atributů. Parametr </a:t>
            </a:r>
            <a:r>
              <a:rPr lang="cs-CZ" sz="1800" b="1" dirty="0" err="1"/>
              <a:t>TypZmen</a:t>
            </a:r>
            <a:r>
              <a:rPr lang="cs-CZ" sz="1800" dirty="0"/>
              <a:t> umožňuje zvolit buď změny oproti předchozí verzi (PREDCHOZI) nebo změny v dané verzi (AKTUALNI), které nastaly po </a:t>
            </a:r>
            <a:r>
              <a:rPr lang="cs-CZ" sz="1800" dirty="0" err="1"/>
              <a:t>zplatnění</a:t>
            </a:r>
            <a:r>
              <a:rPr lang="cs-CZ" sz="1800" dirty="0"/>
              <a:t> metodiky.</a:t>
            </a:r>
          </a:p>
          <a:p>
            <a:pPr marL="1200150" lvl="3" indent="-342900"/>
            <a:endParaRPr lang="cs-CZ" sz="1800" b="1" dirty="0">
              <a:solidFill>
                <a:schemeClr val="tx1"/>
              </a:solidFill>
            </a:endParaRPr>
          </a:p>
          <a:p>
            <a:pPr marL="742950" lvl="2" indent="-342900"/>
            <a:endParaRPr lang="cs-CZ" sz="2200" dirty="0">
              <a:solidFill>
                <a:schemeClr val="tx1"/>
              </a:solidFill>
            </a:endParaRPr>
          </a:p>
          <a:p>
            <a:pPr marL="914400" lvl="2" indent="0">
              <a:buNone/>
            </a:pPr>
            <a:endParaRPr lang="cs-CZ" sz="2000" dirty="0"/>
          </a:p>
          <a:p>
            <a:pPr lvl="2"/>
            <a:endParaRPr lang="cs-CZ" sz="2200" kern="0" dirty="0"/>
          </a:p>
          <a:p>
            <a:pPr lvl="1"/>
            <a:endParaRPr lang="cs-CZ" sz="2400" kern="0" dirty="0"/>
          </a:p>
          <a:p>
            <a:pPr lvl="1"/>
            <a:endParaRPr lang="cs-CZ" kern="0" dirty="0"/>
          </a:p>
          <a:p>
            <a:pPr marL="0" indent="0">
              <a:buNone/>
            </a:pPr>
            <a:endParaRPr lang="cs-CZ" kern="0" dirty="0"/>
          </a:p>
        </p:txBody>
      </p:sp>
    </p:spTree>
    <p:extLst>
      <p:ext uri="{BB962C8B-B14F-4D97-AF65-F5344CB8AC3E}">
        <p14:creationId xmlns:p14="http://schemas.microsoft.com/office/powerpoint/2010/main" val="20519106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12</a:t>
            </a:fld>
            <a:endParaRPr lang="en-CA" altLang="cs-CZ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57150"/>
            <a:ext cx="7343973" cy="378619"/>
          </a:xfrm>
        </p:spPr>
        <p:txBody>
          <a:bodyPr/>
          <a:lstStyle/>
          <a:p>
            <a:r>
              <a:rPr lang="cs-CZ" altLang="cs-CZ" dirty="0">
                <a:effectLst/>
              </a:rPr>
              <a:t>Export metodik – způsob publikace, použití  (3/3)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25338" y="681037"/>
            <a:ext cx="798988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6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lvl="1" indent="-342900"/>
            <a:r>
              <a:rPr lang="cs-CZ" sz="2400" b="1" dirty="0">
                <a:solidFill>
                  <a:schemeClr val="tx1"/>
                </a:solidFill>
              </a:rPr>
              <a:t>Informace o vykazovací povinnosti a údaje o osobě </a:t>
            </a:r>
            <a:r>
              <a:rPr lang="cs-CZ" sz="2400" b="1" dirty="0" smtClean="0">
                <a:solidFill>
                  <a:schemeClr val="tx1"/>
                </a:solidFill>
              </a:rPr>
              <a:t>ve </a:t>
            </a:r>
            <a:r>
              <a:rPr lang="cs-CZ" sz="2400" b="1" smtClean="0">
                <a:solidFill>
                  <a:schemeClr val="tx1"/>
                </a:solidFill>
              </a:rPr>
              <a:t>formátu XML </a:t>
            </a:r>
            <a:r>
              <a:rPr lang="cs-CZ" sz="2400" b="1" u="sng" smtClean="0">
                <a:solidFill>
                  <a:schemeClr val="tx1"/>
                </a:solidFill>
              </a:rPr>
              <a:t>pouze</a:t>
            </a:r>
            <a:r>
              <a:rPr lang="cs-CZ" sz="2400" b="1" smtClean="0">
                <a:solidFill>
                  <a:schemeClr val="tx1"/>
                </a:solidFill>
              </a:rPr>
              <a:t> </a:t>
            </a:r>
            <a:r>
              <a:rPr lang="cs-CZ" sz="2400" b="1" dirty="0">
                <a:solidFill>
                  <a:schemeClr val="tx1"/>
                </a:solidFill>
              </a:rPr>
              <a:t>přes WS</a:t>
            </a:r>
          </a:p>
          <a:p>
            <a:pPr marL="742950" lvl="2" indent="-342900"/>
            <a:r>
              <a:rPr lang="cs-CZ" sz="2000" b="1" dirty="0" err="1"/>
              <a:t>ctiVykazovaciPovinnost</a:t>
            </a:r>
            <a:r>
              <a:rPr lang="cs-CZ" sz="2000" dirty="0"/>
              <a:t> - umožňuje získat Plán výskytů výkazů v časovém intervalu od – do pro zadanou Osobu, </a:t>
            </a:r>
          </a:p>
          <a:p>
            <a:pPr marL="742950" lvl="2" indent="-342900"/>
            <a:r>
              <a:rPr lang="cs-CZ" sz="2000" b="1" dirty="0" err="1"/>
              <a:t>ctiUdajeOsoby</a:t>
            </a:r>
            <a:r>
              <a:rPr lang="cs-CZ" sz="2000" dirty="0"/>
              <a:t> - umožňuje získat aktuální informace o Osobě, která službu volá – atributy Osoby, seznam pracovníků a uživatelů Osoby.</a:t>
            </a:r>
          </a:p>
          <a:p>
            <a:pPr marL="400050" lvl="2" indent="0">
              <a:buNone/>
            </a:pPr>
            <a:endParaRPr lang="cs-CZ" sz="2200" b="1" dirty="0">
              <a:solidFill>
                <a:schemeClr val="tx1"/>
              </a:solidFill>
            </a:endParaRPr>
          </a:p>
          <a:p>
            <a:pPr marL="742950" lvl="2" indent="-342900"/>
            <a:endParaRPr lang="cs-CZ" sz="2200" dirty="0">
              <a:solidFill>
                <a:schemeClr val="tx1"/>
              </a:solidFill>
            </a:endParaRPr>
          </a:p>
          <a:p>
            <a:pPr marL="914400" lvl="2" indent="0">
              <a:buNone/>
            </a:pPr>
            <a:endParaRPr lang="cs-CZ" sz="2000" dirty="0"/>
          </a:p>
          <a:p>
            <a:pPr lvl="2"/>
            <a:endParaRPr lang="cs-CZ" sz="2200" kern="0" dirty="0"/>
          </a:p>
          <a:p>
            <a:pPr lvl="1"/>
            <a:endParaRPr lang="cs-CZ" sz="2400" kern="0" dirty="0"/>
          </a:p>
          <a:p>
            <a:pPr lvl="1"/>
            <a:endParaRPr lang="cs-CZ" kern="0" dirty="0"/>
          </a:p>
          <a:p>
            <a:pPr marL="0" indent="0">
              <a:buNone/>
            </a:pPr>
            <a:endParaRPr lang="cs-CZ" kern="0" dirty="0"/>
          </a:p>
        </p:txBody>
      </p:sp>
    </p:spTree>
    <p:extLst>
      <p:ext uri="{BB962C8B-B14F-4D97-AF65-F5344CB8AC3E}">
        <p14:creationId xmlns:p14="http://schemas.microsoft.com/office/powerpoint/2010/main" val="42389015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13</a:t>
            </a:fld>
            <a:endParaRPr lang="en-CA" altLang="cs-CZ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57150"/>
            <a:ext cx="7343973" cy="378619"/>
          </a:xfrm>
        </p:spPr>
        <p:txBody>
          <a:bodyPr/>
          <a:lstStyle/>
          <a:p>
            <a:r>
              <a:rPr lang="cs-CZ" altLang="cs-CZ" dirty="0">
                <a:effectLst/>
              </a:rPr>
              <a:t>Export metodik – změna WS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25338" y="681037"/>
            <a:ext cx="798988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6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lvl="1" indent="-342900"/>
            <a:r>
              <a:rPr lang="cs-CZ" sz="2000" dirty="0">
                <a:solidFill>
                  <a:schemeClr val="tx1"/>
                </a:solidFill>
              </a:rPr>
              <a:t>Z důvodu objemové úspornosti výstupu služby </a:t>
            </a:r>
            <a:r>
              <a:rPr lang="cs-CZ" sz="2000" dirty="0" err="1">
                <a:solidFill>
                  <a:schemeClr val="tx1"/>
                </a:solidFill>
              </a:rPr>
              <a:t>CtiVykaz</a:t>
            </a:r>
            <a:r>
              <a:rPr lang="cs-CZ" sz="2000" dirty="0">
                <a:solidFill>
                  <a:schemeClr val="tx1"/>
                </a:solidFill>
              </a:rPr>
              <a:t> bude metodický obsah v elementu &lt;</a:t>
            </a:r>
            <a:r>
              <a:rPr lang="cs-CZ" sz="2000" dirty="0" err="1">
                <a:solidFill>
                  <a:schemeClr val="tx1"/>
                </a:solidFill>
              </a:rPr>
              <a:t>Odpoved</a:t>
            </a:r>
            <a:r>
              <a:rPr lang="cs-CZ" sz="2000" dirty="0">
                <a:solidFill>
                  <a:schemeClr val="tx1"/>
                </a:solidFill>
              </a:rPr>
              <a:t>&gt; komprimovaný v binární formě s následným použitím MTOM/MIME</a:t>
            </a:r>
          </a:p>
          <a:p>
            <a:pPr marL="342900" lvl="1" indent="-342900"/>
            <a:r>
              <a:rPr lang="cs-CZ" sz="2000" dirty="0">
                <a:solidFill>
                  <a:schemeClr val="tx1"/>
                </a:solidFill>
              </a:rPr>
              <a:t>Struktura vložených metodických informací se nemění</a:t>
            </a:r>
          </a:p>
          <a:p>
            <a:pPr marL="400050" lvl="2" indent="0">
              <a:buNone/>
            </a:pPr>
            <a:r>
              <a:rPr lang="cs-CZ" sz="1400" dirty="0">
                <a:solidFill>
                  <a:schemeClr val="tx1"/>
                </a:solidFill>
              </a:rPr>
              <a:t>type="</a:t>
            </a:r>
            <a:r>
              <a:rPr lang="cs-CZ" sz="1400" dirty="0" err="1">
                <a:solidFill>
                  <a:schemeClr val="tx1"/>
                </a:solidFill>
              </a:rPr>
              <a:t>obj:VykazovaciRamecType</a:t>
            </a:r>
            <a:r>
              <a:rPr lang="cs-CZ" sz="1400" dirty="0">
                <a:solidFill>
                  <a:schemeClr val="tx1"/>
                </a:solidFill>
              </a:rPr>
              <a:t>"</a:t>
            </a:r>
          </a:p>
          <a:p>
            <a:pPr marL="0" lvl="1" indent="0">
              <a:buNone/>
            </a:pPr>
            <a:endParaRPr lang="cs-CZ" sz="1800" dirty="0"/>
          </a:p>
          <a:p>
            <a:pPr marL="400050" lvl="2" indent="0">
              <a:buNone/>
            </a:pPr>
            <a:endParaRPr lang="cs-CZ" sz="2200" b="1" dirty="0">
              <a:solidFill>
                <a:schemeClr val="tx1"/>
              </a:solidFill>
            </a:endParaRPr>
          </a:p>
          <a:p>
            <a:pPr marL="742950" lvl="2" indent="-342900"/>
            <a:endParaRPr lang="cs-CZ" sz="2200" dirty="0">
              <a:solidFill>
                <a:schemeClr val="tx1"/>
              </a:solidFill>
            </a:endParaRPr>
          </a:p>
          <a:p>
            <a:pPr marL="914400" lvl="2" indent="0">
              <a:buNone/>
            </a:pPr>
            <a:endParaRPr lang="cs-CZ" sz="2000" dirty="0"/>
          </a:p>
          <a:p>
            <a:pPr lvl="2"/>
            <a:endParaRPr lang="cs-CZ" sz="2200" kern="0" dirty="0"/>
          </a:p>
          <a:p>
            <a:pPr lvl="1"/>
            <a:endParaRPr lang="cs-CZ" sz="2400" kern="0" dirty="0"/>
          </a:p>
          <a:p>
            <a:pPr lvl="1"/>
            <a:endParaRPr lang="cs-CZ" kern="0" dirty="0"/>
          </a:p>
          <a:p>
            <a:pPr marL="0" indent="0">
              <a:buNone/>
            </a:pPr>
            <a:endParaRPr lang="cs-CZ" kern="0" dirty="0"/>
          </a:p>
        </p:txBody>
      </p:sp>
    </p:spTree>
    <p:extLst>
      <p:ext uri="{BB962C8B-B14F-4D97-AF65-F5344CB8AC3E}">
        <p14:creationId xmlns:p14="http://schemas.microsoft.com/office/powerpoint/2010/main" val="11209476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Vykazovací povinnosti – obecné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dirty="0"/>
              <a:t>Na testovacím prostředí vytvořeny Vykazovací povinnosti dle nastavení v </a:t>
            </a:r>
            <a:r>
              <a:rPr lang="cs-CZ" sz="1800" dirty="0" err="1"/>
              <a:t>MtS</a:t>
            </a:r>
            <a:r>
              <a:rPr lang="cs-CZ" sz="1800" dirty="0"/>
              <a:t> od roku 2018.</a:t>
            </a:r>
          </a:p>
          <a:p>
            <a:pPr lvl="1"/>
            <a:r>
              <a:rPr lang="cs-CZ" sz="1600" dirty="0"/>
              <a:t>Nejsou zde Výkazy za EBA a </a:t>
            </a:r>
            <a:r>
              <a:rPr lang="cs-CZ" sz="1600" dirty="0" err="1"/>
              <a:t>Solvency</a:t>
            </a:r>
            <a:r>
              <a:rPr lang="cs-CZ" sz="1600" dirty="0"/>
              <a:t> II (vytvořeno v </a:t>
            </a:r>
            <a:r>
              <a:rPr lang="cs-CZ" sz="1600" dirty="0" err="1"/>
              <a:t>MtS</a:t>
            </a:r>
            <a:r>
              <a:rPr lang="cs-CZ" sz="1600" dirty="0"/>
              <a:t>), které jsou nahrazeny rámci EBA_CFAF a EIOPA_S2.</a:t>
            </a:r>
          </a:p>
          <a:p>
            <a:r>
              <a:rPr lang="cs-CZ" sz="1800" dirty="0"/>
              <a:t>Pro testovací Osoby vytvořeny shodné Vykazovací povinnosti navíc s možností vzniku nepravidelného výskytu za libovolný výkaz, včetně EBA a </a:t>
            </a:r>
            <a:r>
              <a:rPr lang="cs-CZ" sz="1800" dirty="0" err="1"/>
              <a:t>Solvency</a:t>
            </a:r>
            <a:r>
              <a:rPr lang="cs-CZ" sz="1800" dirty="0"/>
              <a:t> II.</a:t>
            </a:r>
          </a:p>
          <a:p>
            <a:r>
              <a:rPr lang="cs-CZ" sz="1800" dirty="0"/>
              <a:t>Prohlížení Vykazovacích povinností je dostupné na externím portálu ve veřejné i neveřejné části (modul Metodické informace -&gt; Vykazovací povinnosti) a pomocí webové služby </a:t>
            </a:r>
            <a:r>
              <a:rPr lang="cs-CZ" sz="1800" dirty="0" err="1"/>
              <a:t>CtiVykazovaciPovinnost</a:t>
            </a:r>
            <a:r>
              <a:rPr lang="cs-CZ" sz="1800" dirty="0"/>
              <a:t>.</a:t>
            </a:r>
          </a:p>
          <a:p>
            <a:pPr lvl="1"/>
            <a:r>
              <a:rPr lang="cs-CZ" sz="1600" dirty="0">
                <a:hlinkClick r:id="rId2"/>
              </a:rPr>
              <a:t>https://sdatt.cnb.cz/sdat_ext/pages/sdat/portal/EXT/public/vp/F3403-prehled-vykazovacich-povinnosti.zul</a:t>
            </a:r>
            <a:r>
              <a:rPr lang="cs-CZ" sz="1600" dirty="0"/>
              <a:t> (veřejná část)</a:t>
            </a:r>
          </a:p>
          <a:p>
            <a:pPr lvl="1"/>
            <a:r>
              <a:rPr lang="cs-CZ" sz="1600" dirty="0">
                <a:hlinkClick r:id="rId3"/>
              </a:rPr>
              <a:t>https://sdatt.cnb.cz/sdat_ext/pages/sdat/portal/EXT/secured/vykazovani/F3408-prehled-vykazovacich-povinnosti.zul</a:t>
            </a:r>
            <a:r>
              <a:rPr lang="cs-CZ" sz="1600" dirty="0"/>
              <a:t> (neveřejná část)</a:t>
            </a:r>
          </a:p>
          <a:p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33BBA-8498-4FCA-AF31-66ADDE646D29}" type="slidenum">
              <a:rPr lang="en-CA" altLang="cs-CZ" smtClean="0"/>
              <a:pPr/>
              <a:t>14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4380107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Vykazovací povinnosti – prohlížení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dirty="0"/>
              <a:t>Veřejná část externího portálu zobrazí obecný předpis vykazování pro všechny Osoby a všechny Výkazy s možností filtrace.</a:t>
            </a:r>
          </a:p>
          <a:p>
            <a:pPr marL="0" indent="0">
              <a:buNone/>
            </a:pPr>
            <a:endParaRPr lang="cs-CZ" sz="18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2" y="1731773"/>
            <a:ext cx="9144000" cy="3411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33BBA-8498-4FCA-AF31-66ADDE646D29}" type="slidenum">
              <a:rPr lang="en-CA" altLang="cs-CZ" smtClean="0"/>
              <a:pPr/>
              <a:t>15</a:t>
            </a:fld>
            <a:endParaRPr lang="en-CA" altLang="cs-CZ" dirty="0"/>
          </a:p>
        </p:txBody>
      </p:sp>
    </p:spTree>
    <p:extLst>
      <p:ext uri="{BB962C8B-B14F-4D97-AF65-F5344CB8AC3E}">
        <p14:creationId xmlns:p14="http://schemas.microsoft.com/office/powerpoint/2010/main" val="18456960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Vykazovací povinnosti – prohlížení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dirty="0"/>
              <a:t>Neveřejná část externího portálu zobrazí obecný předpis pouze pro Výkazy a Osoby, za které přihlášená Osoba vykazuje v roli Vykazující či Zastupující Osoby.</a:t>
            </a:r>
          </a:p>
          <a:p>
            <a:pPr marL="0" indent="0">
              <a:buNone/>
            </a:pPr>
            <a:endParaRPr lang="cs-CZ" sz="1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79662"/>
            <a:ext cx="91440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33BBA-8498-4FCA-AF31-66ADDE646D29}" type="slidenum">
              <a:rPr lang="en-CA" altLang="cs-CZ" smtClean="0"/>
              <a:pPr/>
              <a:t>16</a:t>
            </a:fld>
            <a:endParaRPr lang="en-CA" altLang="cs-CZ" dirty="0"/>
          </a:p>
        </p:txBody>
      </p:sp>
    </p:spTree>
    <p:extLst>
      <p:ext uri="{BB962C8B-B14F-4D97-AF65-F5344CB8AC3E}">
        <p14:creationId xmlns:p14="http://schemas.microsoft.com/office/powerpoint/2010/main" val="32490921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Vykazovací povinnosti – prohlížení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dirty="0"/>
              <a:t>Detail záznamu v neveřejné části externího portálu zobrazí obecný předpis pro zvolený záznam a případné Výjimky (viz </a:t>
            </a:r>
            <a:r>
              <a:rPr lang="cs-CZ" sz="1800" dirty="0" err="1"/>
              <a:t>slide</a:t>
            </a:r>
            <a:r>
              <a:rPr lang="cs-CZ" sz="1800" dirty="0"/>
              <a:t> 20).</a:t>
            </a:r>
          </a:p>
          <a:p>
            <a:pPr marL="0" indent="0">
              <a:buNone/>
            </a:pPr>
            <a:endParaRPr lang="cs-CZ" sz="1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93956"/>
            <a:ext cx="9144000" cy="355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33BBA-8498-4FCA-AF31-66ADDE646D29}" type="slidenum">
              <a:rPr lang="en-CA" altLang="cs-CZ" smtClean="0"/>
              <a:pPr/>
              <a:t>17</a:t>
            </a:fld>
            <a:endParaRPr lang="en-CA" altLang="cs-CZ" dirty="0"/>
          </a:p>
        </p:txBody>
      </p:sp>
    </p:spTree>
    <p:extLst>
      <p:ext uri="{BB962C8B-B14F-4D97-AF65-F5344CB8AC3E}">
        <p14:creationId xmlns:p14="http://schemas.microsoft.com/office/powerpoint/2010/main" val="7180110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Vykazovací povinnosti – prohlížení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0" y="681038"/>
            <a:ext cx="4030216" cy="4105275"/>
          </a:xfrm>
        </p:spPr>
        <p:txBody>
          <a:bodyPr/>
          <a:lstStyle/>
          <a:p>
            <a:r>
              <a:rPr lang="cs-CZ" sz="1800" dirty="0"/>
              <a:t>Volání služby </a:t>
            </a:r>
            <a:r>
              <a:rPr lang="cs-CZ" sz="1800" dirty="0" err="1"/>
              <a:t>CtiVykazovaciPovinnosti</a:t>
            </a:r>
            <a:r>
              <a:rPr lang="cs-CZ" sz="1800" dirty="0"/>
              <a:t> zobrazí všechny potenciální výskyty, které by vznikly z definovaných vykazovacích povinností.</a:t>
            </a:r>
          </a:p>
          <a:p>
            <a:endParaRPr lang="cs-CZ" sz="1800" dirty="0"/>
          </a:p>
          <a:p>
            <a:r>
              <a:rPr lang="cs-CZ" sz="1800" dirty="0"/>
              <a:t>Služba vrací i případné výjimky (viz </a:t>
            </a:r>
            <a:r>
              <a:rPr lang="cs-CZ" sz="1800" dirty="0" err="1"/>
              <a:t>slide</a:t>
            </a:r>
            <a:r>
              <a:rPr lang="cs-CZ" sz="1800" dirty="0"/>
              <a:t> 21).</a:t>
            </a:r>
          </a:p>
          <a:p>
            <a:endParaRPr lang="cs-CZ" sz="1800" dirty="0"/>
          </a:p>
          <a:p>
            <a:r>
              <a:rPr lang="cs-CZ" sz="1800" dirty="0"/>
              <a:t>Pro čtvrtletní Výkaz DISIFE16 a Osobu 9999 v roce 2019 služba vrátí 4 záznamy.</a:t>
            </a:r>
          </a:p>
          <a:p>
            <a:pPr marL="0" indent="0">
              <a:buNone/>
            </a:pPr>
            <a:endParaRPr lang="cs-CZ" sz="18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595830"/>
            <a:ext cx="2499370" cy="4547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33BBA-8498-4FCA-AF31-66ADDE646D29}" type="slidenum">
              <a:rPr lang="en-CA" altLang="cs-CZ" smtClean="0"/>
              <a:pPr/>
              <a:t>18</a:t>
            </a:fld>
            <a:endParaRPr lang="en-CA" altLang="cs-CZ" dirty="0"/>
          </a:p>
        </p:txBody>
      </p:sp>
    </p:spTree>
    <p:extLst>
      <p:ext uri="{BB962C8B-B14F-4D97-AF65-F5344CB8AC3E}">
        <p14:creationId xmlns:p14="http://schemas.microsoft.com/office/powerpoint/2010/main" val="5217517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Vykazovací povinnosti – EBA/EIOPA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dirty="0"/>
              <a:t>Výkazy externích taxonomií se vyznačují zpravidla velkým množstvím datových oblastí.</a:t>
            </a:r>
          </a:p>
          <a:p>
            <a:pPr lvl="1"/>
            <a:r>
              <a:rPr lang="cs-CZ" sz="1600" dirty="0"/>
              <a:t>Častým případem je situace, kdy je z celé množiny Datových oblastí pro Osobu relevantní pouze podmnožina.</a:t>
            </a:r>
          </a:p>
          <a:p>
            <a:r>
              <a:rPr lang="cs-CZ" sz="1800" dirty="0"/>
              <a:t>Technická omezení </a:t>
            </a:r>
            <a:r>
              <a:rPr lang="cs-CZ" sz="1800" dirty="0" err="1"/>
              <a:t>MtS</a:t>
            </a:r>
            <a:r>
              <a:rPr lang="cs-CZ" sz="1800" dirty="0"/>
              <a:t> způsobily, že Vykazovací povinnost nebyla tvořena nad 1 celým externím Výkazem, nýbrž nad jeho dílčími celky.</a:t>
            </a:r>
          </a:p>
          <a:p>
            <a:pPr lvl="1"/>
            <a:r>
              <a:rPr lang="cs-CZ" sz="1600" dirty="0"/>
              <a:t>Externí Výkazy rozděleny na dílčí Výkazy. Vykazovací povinnost se potom vytvořila pouze nad relevantními částmi pro dané Osoby.</a:t>
            </a:r>
          </a:p>
          <a:p>
            <a:r>
              <a:rPr lang="cs-CZ" sz="1800" dirty="0"/>
              <a:t>SDAT načítá Výkazy externích taxonomií 1:1. Relevantní množina Datových oblastí je ve Vykazovacích povinnostech řízena tzv. „Výjimkami“.</a:t>
            </a:r>
          </a:p>
          <a:p>
            <a:pPr lvl="1"/>
            <a:r>
              <a:rPr lang="cs-CZ" sz="1600" dirty="0"/>
              <a:t>Defaultně jsou všechny Datové oblasti daného Výkazu povinné.</a:t>
            </a:r>
          </a:p>
          <a:p>
            <a:pPr lvl="1"/>
            <a:r>
              <a:rPr lang="cs-CZ" sz="1600" dirty="0"/>
              <a:t>Výjimkami lze Datovou oblast zakázat či ji nastavit jako nepovinnou.</a:t>
            </a:r>
          </a:p>
          <a:p>
            <a:pPr marL="0" indent="0">
              <a:buNone/>
            </a:pPr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33BBA-8498-4FCA-AF31-66ADDE646D29}" type="slidenum">
              <a:rPr lang="en-CA" altLang="cs-CZ" smtClean="0"/>
              <a:pPr/>
              <a:t>19</a:t>
            </a:fld>
            <a:endParaRPr lang="en-CA" altLang="cs-CZ" dirty="0"/>
          </a:p>
        </p:txBody>
      </p:sp>
    </p:spTree>
    <p:extLst>
      <p:ext uri="{BB962C8B-B14F-4D97-AF65-F5344CB8AC3E}">
        <p14:creationId xmlns:p14="http://schemas.microsoft.com/office/powerpoint/2010/main" val="73123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2</a:t>
            </a:fld>
            <a:endParaRPr lang="en-CA" altLang="cs-CZ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>
                <a:effectLst/>
              </a:rPr>
              <a:t>Program</a:t>
            </a:r>
            <a:endParaRPr lang="cs-CZ" altLang="cs-CZ" dirty="0">
              <a:effectLst/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altLang="cs-CZ" sz="2200" dirty="0"/>
              <a:t>Harmonogram</a:t>
            </a:r>
          </a:p>
          <a:p>
            <a:pPr lvl="1"/>
            <a:r>
              <a:rPr lang="cs-CZ" sz="1600" dirty="0"/>
              <a:t>rekapitulace</a:t>
            </a:r>
          </a:p>
          <a:p>
            <a:pPr lvl="1"/>
            <a:r>
              <a:rPr lang="cs-CZ" sz="1600" dirty="0"/>
              <a:t>nejbližší milníky</a:t>
            </a:r>
          </a:p>
          <a:p>
            <a:pPr marL="342900" lvl="1" indent="-342900"/>
            <a:r>
              <a:rPr lang="cs-CZ" sz="2200" dirty="0">
                <a:solidFill>
                  <a:schemeClr val="tx1"/>
                </a:solidFill>
                <a:ea typeface="+mn-ea"/>
                <a:cs typeface="+mn-cs"/>
              </a:rPr>
              <a:t>Informace k testovacímu prostředí</a:t>
            </a:r>
          </a:p>
          <a:p>
            <a:pPr marL="342900" lvl="1" indent="-342900"/>
            <a:r>
              <a:rPr lang="cs-CZ" sz="2200" dirty="0">
                <a:solidFill>
                  <a:schemeClr val="tx1"/>
                </a:solidFill>
                <a:ea typeface="+mn-ea"/>
                <a:cs typeface="+mn-cs"/>
              </a:rPr>
              <a:t>Export metodik</a:t>
            </a:r>
          </a:p>
          <a:p>
            <a:pPr marL="342900" lvl="1" indent="-342900"/>
            <a:r>
              <a:rPr lang="cs-CZ" sz="2200" dirty="0">
                <a:solidFill>
                  <a:schemeClr val="tx1"/>
                </a:solidFill>
                <a:ea typeface="+mn-ea"/>
                <a:cs typeface="+mn-cs"/>
              </a:rPr>
              <a:t>Vykazovací povinnosti</a:t>
            </a:r>
          </a:p>
          <a:p>
            <a:pPr marL="342900" lvl="1" indent="-342900"/>
            <a:r>
              <a:rPr lang="cs-CZ" sz="2200" dirty="0">
                <a:solidFill>
                  <a:schemeClr val="tx1"/>
                </a:solidFill>
                <a:ea typeface="+mn-ea"/>
                <a:cs typeface="+mn-cs"/>
              </a:rPr>
              <a:t>Povolené změny v platných metodikách</a:t>
            </a:r>
          </a:p>
          <a:p>
            <a:pPr marL="342900" lvl="1" indent="-342900"/>
            <a:r>
              <a:rPr lang="cs-CZ" sz="2200" dirty="0">
                <a:solidFill>
                  <a:schemeClr val="tx1"/>
                </a:solidFill>
                <a:ea typeface="+mn-ea"/>
                <a:cs typeface="+mn-cs"/>
              </a:rPr>
              <a:t>Evidované dotazy</a:t>
            </a:r>
          </a:p>
          <a:p>
            <a:pPr lvl="1"/>
            <a:endParaRPr lang="cs-CZ" sz="2000" dirty="0"/>
          </a:p>
          <a:p>
            <a:pPr lvl="1"/>
            <a:endParaRPr lang="cs-CZ" sz="2000" dirty="0"/>
          </a:p>
          <a:p>
            <a:pPr lvl="1"/>
            <a:endParaRPr lang="cs-CZ" sz="20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Vykazovací povinnosti – EBA/EIOPA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dirty="0"/>
              <a:t>Existují-li takové výjimky, jsou zobrazeny v neveřejné části externího portálu na detailu Vykazovací povinnosti pro daný Výkaz.</a:t>
            </a:r>
            <a:endParaRPr lang="cs-CZ" sz="1600" dirty="0"/>
          </a:p>
          <a:p>
            <a:pPr marL="0" indent="0">
              <a:buNone/>
            </a:pPr>
            <a:endParaRPr lang="cs-CZ" sz="18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07654"/>
            <a:ext cx="9144000" cy="3608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33BBA-8498-4FCA-AF31-66ADDE646D29}" type="slidenum">
              <a:rPr lang="en-CA" altLang="cs-CZ" smtClean="0"/>
              <a:pPr/>
              <a:t>20</a:t>
            </a:fld>
            <a:endParaRPr lang="en-CA" altLang="cs-CZ" dirty="0"/>
          </a:p>
        </p:txBody>
      </p:sp>
    </p:spTree>
    <p:extLst>
      <p:ext uri="{BB962C8B-B14F-4D97-AF65-F5344CB8AC3E}">
        <p14:creationId xmlns:p14="http://schemas.microsoft.com/office/powerpoint/2010/main" val="32849897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Vykazovací povinnosti – EBA/EIOPA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0" y="681038"/>
            <a:ext cx="3886200" cy="4105275"/>
          </a:xfrm>
        </p:spPr>
        <p:txBody>
          <a:bodyPr/>
          <a:lstStyle/>
          <a:p>
            <a:r>
              <a:rPr lang="cs-CZ" sz="1800" dirty="0"/>
              <a:t>Nebo je možné informaci o Výjimkách pro Datové oblasti zjistit pomocí webové služby </a:t>
            </a:r>
            <a:r>
              <a:rPr lang="cs-CZ" sz="1800" dirty="0" err="1"/>
              <a:t>CtiVykazovaciPovinnost</a:t>
            </a:r>
            <a:r>
              <a:rPr lang="cs-CZ" sz="1800" dirty="0"/>
              <a:t>.</a:t>
            </a:r>
          </a:p>
          <a:p>
            <a:endParaRPr lang="cs-CZ" sz="1800" dirty="0"/>
          </a:p>
          <a:p>
            <a:r>
              <a:rPr lang="cs-CZ" sz="1800" dirty="0"/>
              <a:t>Pro každý potenciální Výskyt je zobrazen seznam Výjimek.</a:t>
            </a:r>
            <a:endParaRPr lang="cs-CZ" sz="1600" dirty="0"/>
          </a:p>
          <a:p>
            <a:pPr marL="0" indent="0">
              <a:buNone/>
            </a:pPr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33BBA-8498-4FCA-AF31-66ADDE646D29}" type="slidenum">
              <a:rPr lang="en-CA" altLang="cs-CZ" smtClean="0"/>
              <a:pPr/>
              <a:t>21</a:t>
            </a:fld>
            <a:endParaRPr lang="en-CA" altLang="cs-CZ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555526"/>
            <a:ext cx="2400519" cy="4587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417679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Vykazovací povinnosti – </a:t>
            </a:r>
            <a:r>
              <a:rPr lang="cs-CZ" sz="1850" dirty="0"/>
              <a:t>finrep9_ind_ifrs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0" y="681038"/>
            <a:ext cx="7989888" cy="4122960"/>
          </a:xfrm>
        </p:spPr>
        <p:txBody>
          <a:bodyPr/>
          <a:lstStyle/>
          <a:p>
            <a:r>
              <a:rPr lang="cs-CZ" sz="1800" dirty="0"/>
              <a:t>Výkaz finrep9_ind_ifrs je specifický případ řízení relevantního obsahu Výkazu.</a:t>
            </a:r>
          </a:p>
          <a:p>
            <a:pPr lvl="1"/>
            <a:r>
              <a:rPr lang="cs-CZ" sz="1600" dirty="0"/>
              <a:t>Je třeba řídit relevantní obsah pro Osoby pomocí výjimek Datových oblastí.</a:t>
            </a:r>
          </a:p>
          <a:p>
            <a:pPr lvl="1"/>
            <a:r>
              <a:rPr lang="cs-CZ" sz="1600" dirty="0"/>
              <a:t>Zároveň je třeba umožnit vykazovat Datové oblasti s jinou periodicitou a jiným termínem předkládání.</a:t>
            </a:r>
          </a:p>
          <a:p>
            <a:pPr lvl="2"/>
            <a:r>
              <a:rPr lang="cs-CZ" sz="1400" dirty="0">
                <a:solidFill>
                  <a:schemeClr val="accent2">
                    <a:lumMod val="50000"/>
                  </a:schemeClr>
                </a:solidFill>
              </a:rPr>
              <a:t>Existují 3 různé množiny Datových oblastí Výkazu finrep9_ind_ifrs, z nichž každá množina se vykazuje s jinou periodicitou (měsíční, čtvrtletní, roční) a každá množina má jiný termín překládání.</a:t>
            </a:r>
          </a:p>
          <a:p>
            <a:pPr lvl="1"/>
            <a:r>
              <a:rPr lang="cs-CZ" sz="1600" dirty="0"/>
              <a:t>Každá množina Datových oblastí, která je relevantní pouze v určitých periodách, má proto samostatný Výskyt.</a:t>
            </a:r>
          </a:p>
          <a:p>
            <a:pPr lvl="1"/>
            <a:r>
              <a:rPr lang="cs-CZ" sz="1600" dirty="0"/>
              <a:t>Během 1 roku proto vykazující Osobě vznikne 12 měsíčních výskytů, 4 čtvrtletní a 1 roční. Na každém výskytu je pomocí Výjimek nastaven relevantní obsah pro danou periodu.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33BBA-8498-4FCA-AF31-66ADDE646D29}" type="slidenum">
              <a:rPr lang="en-CA" altLang="cs-CZ" smtClean="0"/>
              <a:pPr/>
              <a:t>22</a:t>
            </a:fld>
            <a:endParaRPr lang="en-CA" altLang="cs-CZ" dirty="0"/>
          </a:p>
        </p:txBody>
      </p:sp>
    </p:spTree>
    <p:extLst>
      <p:ext uri="{BB962C8B-B14F-4D97-AF65-F5344CB8AC3E}">
        <p14:creationId xmlns:p14="http://schemas.microsoft.com/office/powerpoint/2010/main" val="11650958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Vykazovací povinnosti – </a:t>
            </a:r>
            <a:r>
              <a:rPr lang="cs-CZ" sz="1850" dirty="0"/>
              <a:t>finrep9_ind_ifrs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0" y="681038"/>
            <a:ext cx="7989888" cy="4122960"/>
          </a:xfrm>
        </p:spPr>
        <p:txBody>
          <a:bodyPr/>
          <a:lstStyle/>
          <a:p>
            <a:r>
              <a:rPr lang="cs-CZ" sz="1800" dirty="0"/>
              <a:t>Výskyty jsou od sebe jednoznačně odlišeny atributem Rozsah:</a:t>
            </a:r>
          </a:p>
          <a:p>
            <a:pPr lvl="1" fontAlgn="b"/>
            <a:r>
              <a:rPr lang="cs-CZ" sz="1600" dirty="0"/>
              <a:t>S_BCPZBM - Údaje za ČR a zahraničí pro měsíční výkaznictví</a:t>
            </a:r>
            <a:endParaRPr lang="cs-CZ" sz="2800" dirty="0"/>
          </a:p>
          <a:p>
            <a:pPr lvl="1" fontAlgn="b"/>
            <a:r>
              <a:rPr lang="cs-CZ" sz="1600" dirty="0"/>
              <a:t>S_BCPZBQ - Údaje za ČR a zahraničí pro čtvrtletní výkaznictví</a:t>
            </a:r>
            <a:endParaRPr lang="cs-CZ" sz="2800" dirty="0"/>
          </a:p>
          <a:p>
            <a:pPr lvl="1" fontAlgn="b"/>
            <a:r>
              <a:rPr lang="cs-CZ" sz="1600" dirty="0"/>
              <a:t>S_BCPZBR - Údaje za ČR a zahraničí pro roční výkaznictví</a:t>
            </a:r>
            <a:endParaRPr lang="cs-CZ" sz="2800" dirty="0"/>
          </a:p>
          <a:p>
            <a:pPr lvl="1"/>
            <a:endParaRPr lang="cs-CZ" sz="1400" dirty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800" y="1937635"/>
            <a:ext cx="8172400" cy="3205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33BBA-8498-4FCA-AF31-66ADDE646D29}" type="slidenum">
              <a:rPr lang="en-CA" altLang="cs-CZ" smtClean="0"/>
              <a:pPr/>
              <a:t>23</a:t>
            </a:fld>
            <a:endParaRPr lang="en-CA" altLang="cs-CZ" dirty="0"/>
          </a:p>
        </p:txBody>
      </p:sp>
    </p:spTree>
    <p:extLst>
      <p:ext uri="{BB962C8B-B14F-4D97-AF65-F5344CB8AC3E}">
        <p14:creationId xmlns:p14="http://schemas.microsoft.com/office/powerpoint/2010/main" val="9004966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57150"/>
            <a:ext cx="6840760" cy="378619"/>
          </a:xfrm>
        </p:spPr>
        <p:txBody>
          <a:bodyPr/>
          <a:lstStyle/>
          <a:p>
            <a:pPr lvl="1"/>
            <a:r>
              <a:rPr lang="cs-CZ" dirty="0">
                <a:effectLst/>
                <a:latin typeface="Verdana" panose="020B0604030504040204" pitchFamily="34" charset="0"/>
                <a:ea typeface="+mj-ea"/>
                <a:cs typeface="+mj-cs"/>
              </a:rPr>
              <a:t/>
            </a:r>
            <a:br>
              <a:rPr lang="cs-CZ" dirty="0">
                <a:effectLst/>
                <a:latin typeface="Verdana" panose="020B0604030504040204" pitchFamily="34" charset="0"/>
                <a:ea typeface="+mj-ea"/>
                <a:cs typeface="+mj-cs"/>
              </a:rPr>
            </a:br>
            <a:r>
              <a:rPr lang="cs-CZ" dirty="0">
                <a:effectLst/>
                <a:latin typeface="Verdana" panose="020B0604030504040204" pitchFamily="34" charset="0"/>
                <a:ea typeface="+mj-ea"/>
                <a:cs typeface="+mj-cs"/>
              </a:rPr>
              <a:t>Povolené změny v platných metodikách (1/5)</a:t>
            </a:r>
            <a:r>
              <a:rPr lang="cs-CZ" sz="2200" dirty="0">
                <a:solidFill>
                  <a:schemeClr val="tx1"/>
                </a:solidFill>
              </a:rPr>
              <a:t/>
            </a:r>
            <a:br>
              <a:rPr lang="cs-CZ" sz="2200" dirty="0">
                <a:solidFill>
                  <a:schemeClr val="tx1"/>
                </a:solidFill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/>
            <a:r>
              <a:rPr lang="cs-CZ" sz="2400" kern="1200" dirty="0">
                <a:solidFill>
                  <a:schemeClr val="tx1"/>
                </a:solidFill>
                <a:ea typeface="+mn-ea"/>
                <a:cs typeface="+mn-cs"/>
              </a:rPr>
              <a:t>Vazba verze Knihovny na verzi Metodiky VR</a:t>
            </a:r>
          </a:p>
          <a:p>
            <a:pPr marL="0" lvl="1" indent="0">
              <a:buNone/>
            </a:pPr>
            <a:endParaRPr lang="cs-CZ" sz="2400" kern="1200" dirty="0">
              <a:solidFill>
                <a:schemeClr val="tx1"/>
              </a:solidFill>
              <a:ea typeface="+mn-ea"/>
              <a:cs typeface="+mn-cs"/>
            </a:endParaRPr>
          </a:p>
          <a:p>
            <a:pPr marL="0" lvl="1" indent="0">
              <a:buNone/>
            </a:pPr>
            <a:endParaRPr lang="cs-CZ" sz="2400" kern="1200" dirty="0">
              <a:solidFill>
                <a:schemeClr val="tx1"/>
              </a:solidFill>
              <a:ea typeface="+mn-ea"/>
              <a:cs typeface="+mn-cs"/>
            </a:endParaRPr>
          </a:p>
          <a:p>
            <a:pPr marL="342900" lvl="1" indent="-342900"/>
            <a:endParaRPr lang="cs-CZ" sz="2400" kern="1200" dirty="0">
              <a:solidFill>
                <a:schemeClr val="tx1"/>
              </a:solidFill>
              <a:ea typeface="+mn-ea"/>
              <a:cs typeface="+mn-cs"/>
            </a:endParaRPr>
          </a:p>
          <a:p>
            <a:pPr marL="342900" lvl="1" indent="-342900"/>
            <a:endParaRPr lang="cs-CZ" sz="2400" kern="1200" dirty="0">
              <a:solidFill>
                <a:schemeClr val="tx1"/>
              </a:solidFill>
              <a:ea typeface="+mn-ea"/>
              <a:cs typeface="+mn-cs"/>
            </a:endParaRPr>
          </a:p>
          <a:p>
            <a:pPr marL="342900" lvl="1" indent="-342900"/>
            <a:r>
              <a:rPr lang="cs-CZ" sz="2400" kern="1200" dirty="0">
                <a:solidFill>
                  <a:schemeClr val="tx1"/>
                </a:solidFill>
                <a:ea typeface="+mn-ea"/>
                <a:cs typeface="+mn-cs"/>
              </a:rPr>
              <a:t>Verze </a:t>
            </a:r>
            <a:r>
              <a:rPr lang="cs-CZ" sz="2400" b="1" kern="1200" dirty="0">
                <a:solidFill>
                  <a:schemeClr val="tx1"/>
                </a:solidFill>
                <a:ea typeface="+mn-ea"/>
                <a:cs typeface="+mn-cs"/>
              </a:rPr>
              <a:t>Knihovny ČNB</a:t>
            </a:r>
            <a:r>
              <a:rPr lang="cs-CZ" sz="2400" kern="1200" dirty="0">
                <a:solidFill>
                  <a:schemeClr val="tx1"/>
                </a:solidFill>
                <a:ea typeface="+mn-ea"/>
                <a:cs typeface="+mn-cs"/>
              </a:rPr>
              <a:t> a verze Metodik VR     (CEU, Bankovnictví, AnaCredit, MKT, DZ, …)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33BBA-8498-4FCA-AF31-66ADDE646D29}" type="slidenum">
              <a:rPr lang="en-CA" altLang="cs-CZ" smtClean="0"/>
              <a:pPr/>
              <a:t>24</a:t>
            </a:fld>
            <a:endParaRPr lang="en-CA" altLang="cs-CZ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059582"/>
            <a:ext cx="4275137" cy="1722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867894"/>
            <a:ext cx="8207375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00896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57150"/>
            <a:ext cx="6840760" cy="378619"/>
          </a:xfrm>
        </p:spPr>
        <p:txBody>
          <a:bodyPr/>
          <a:lstStyle/>
          <a:p>
            <a:pPr lvl="1"/>
            <a:r>
              <a:rPr lang="cs-CZ" dirty="0">
                <a:effectLst/>
                <a:latin typeface="Verdana" panose="020B0604030504040204" pitchFamily="34" charset="0"/>
                <a:ea typeface="+mj-ea"/>
                <a:cs typeface="+mj-cs"/>
              </a:rPr>
              <a:t/>
            </a:r>
            <a:br>
              <a:rPr lang="cs-CZ" dirty="0">
                <a:effectLst/>
                <a:latin typeface="Verdana" panose="020B0604030504040204" pitchFamily="34" charset="0"/>
                <a:ea typeface="+mj-ea"/>
                <a:cs typeface="+mj-cs"/>
              </a:rPr>
            </a:br>
            <a:r>
              <a:rPr lang="cs-CZ" dirty="0">
                <a:effectLst/>
                <a:latin typeface="Verdana" panose="020B0604030504040204" pitchFamily="34" charset="0"/>
                <a:ea typeface="+mj-ea"/>
                <a:cs typeface="+mj-cs"/>
              </a:rPr>
              <a:t>Povolené změny v platných metodikách (2/5)</a:t>
            </a:r>
            <a:r>
              <a:rPr lang="cs-CZ" sz="2200" dirty="0">
                <a:solidFill>
                  <a:schemeClr val="tx1"/>
                </a:solidFill>
              </a:rPr>
              <a:t/>
            </a:r>
            <a:br>
              <a:rPr lang="cs-CZ" sz="2200" dirty="0">
                <a:solidFill>
                  <a:schemeClr val="tx1"/>
                </a:solidFill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buNone/>
            </a:pPr>
            <a:endParaRPr lang="cs-CZ" sz="2400" kern="1200" dirty="0">
              <a:solidFill>
                <a:schemeClr val="tx1"/>
              </a:solidFill>
              <a:ea typeface="+mn-ea"/>
              <a:cs typeface="+mn-cs"/>
            </a:endParaRPr>
          </a:p>
          <a:p>
            <a:pPr marL="342900" lvl="1" indent="-342900"/>
            <a:r>
              <a:rPr lang="cs-CZ" sz="2400" kern="1200" dirty="0">
                <a:solidFill>
                  <a:schemeClr val="tx1"/>
                </a:solidFill>
                <a:ea typeface="+mn-ea"/>
                <a:cs typeface="+mn-cs"/>
              </a:rPr>
              <a:t>Verze </a:t>
            </a:r>
            <a:r>
              <a:rPr lang="cs-CZ" sz="2400" b="1" kern="1200" dirty="0">
                <a:solidFill>
                  <a:schemeClr val="tx1"/>
                </a:solidFill>
                <a:ea typeface="+mn-ea"/>
                <a:cs typeface="+mn-cs"/>
              </a:rPr>
              <a:t>Knihovny EBA</a:t>
            </a:r>
            <a:r>
              <a:rPr lang="cs-CZ" sz="2400" kern="1200" dirty="0">
                <a:solidFill>
                  <a:schemeClr val="tx1"/>
                </a:solidFill>
                <a:ea typeface="+mn-ea"/>
                <a:cs typeface="+mn-cs"/>
              </a:rPr>
              <a:t> a verze Metodik VR (EBA_CFAF, EBA_RES, EBA_S)</a:t>
            </a:r>
          </a:p>
          <a:p>
            <a:pPr marL="342900" lvl="1" indent="-342900"/>
            <a:endParaRPr lang="cs-CZ" sz="2400" kern="1200" dirty="0">
              <a:solidFill>
                <a:schemeClr val="tx1"/>
              </a:solidFill>
              <a:ea typeface="+mn-ea"/>
              <a:cs typeface="+mn-cs"/>
            </a:endParaRPr>
          </a:p>
          <a:p>
            <a:pPr marL="342900" lvl="1" indent="-342900"/>
            <a:endParaRPr lang="cs-CZ" sz="2400" kern="1200" dirty="0">
              <a:solidFill>
                <a:schemeClr val="tx1"/>
              </a:solidFill>
              <a:ea typeface="+mn-ea"/>
              <a:cs typeface="+mn-cs"/>
            </a:endParaRPr>
          </a:p>
          <a:p>
            <a:pPr marL="342900" lvl="1" indent="-342900"/>
            <a:r>
              <a:rPr lang="cs-CZ" sz="2400" kern="1200" dirty="0">
                <a:solidFill>
                  <a:schemeClr val="tx1"/>
                </a:solidFill>
                <a:ea typeface="+mn-ea"/>
                <a:cs typeface="+mn-cs"/>
              </a:rPr>
              <a:t>Verze </a:t>
            </a:r>
            <a:r>
              <a:rPr lang="cs-CZ" sz="2400" b="1" kern="1200" dirty="0">
                <a:solidFill>
                  <a:schemeClr val="tx1"/>
                </a:solidFill>
                <a:ea typeface="+mn-ea"/>
                <a:cs typeface="+mn-cs"/>
              </a:rPr>
              <a:t>Knihovny EIOPA</a:t>
            </a:r>
            <a:r>
              <a:rPr lang="cs-CZ" sz="2400" kern="1200" dirty="0">
                <a:solidFill>
                  <a:schemeClr val="tx1"/>
                </a:solidFill>
                <a:ea typeface="+mn-ea"/>
                <a:cs typeface="+mn-cs"/>
              </a:rPr>
              <a:t> a verze Metodik VR (EIOPA_S2)</a:t>
            </a:r>
            <a:endParaRPr lang="cs-CZ" sz="2000" kern="1200" dirty="0"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33BBA-8498-4FCA-AF31-66ADDE646D29}" type="slidenum">
              <a:rPr lang="en-CA" altLang="cs-CZ" smtClean="0"/>
              <a:pPr/>
              <a:t>25</a:t>
            </a:fld>
            <a:endParaRPr lang="en-CA" altLang="cs-CZ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0962" y="1995686"/>
            <a:ext cx="3902075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3150" y="3795886"/>
            <a:ext cx="4457700" cy="388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064213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31640" y="57150"/>
            <a:ext cx="6768752" cy="378619"/>
          </a:xfrm>
        </p:spPr>
        <p:txBody>
          <a:bodyPr/>
          <a:lstStyle/>
          <a:p>
            <a:pPr lvl="1"/>
            <a:r>
              <a:rPr lang="cs-CZ" dirty="0">
                <a:effectLst/>
                <a:latin typeface="Verdana" panose="020B0604030504040204" pitchFamily="34" charset="0"/>
                <a:ea typeface="+mj-ea"/>
                <a:cs typeface="+mj-cs"/>
              </a:rPr>
              <a:t/>
            </a:r>
            <a:br>
              <a:rPr lang="cs-CZ" dirty="0">
                <a:effectLst/>
                <a:latin typeface="Verdana" panose="020B0604030504040204" pitchFamily="34" charset="0"/>
                <a:ea typeface="+mj-ea"/>
                <a:cs typeface="+mj-cs"/>
              </a:rPr>
            </a:br>
            <a:r>
              <a:rPr lang="cs-CZ" dirty="0">
                <a:effectLst/>
                <a:latin typeface="Verdana" panose="020B0604030504040204" pitchFamily="34" charset="0"/>
                <a:ea typeface="+mj-ea"/>
                <a:cs typeface="+mj-cs"/>
              </a:rPr>
              <a:t>Povolené změny v platných metodikách (3/5)</a:t>
            </a:r>
            <a:r>
              <a:rPr lang="cs-CZ" sz="2200" dirty="0">
                <a:solidFill>
                  <a:schemeClr val="tx1"/>
                </a:solidFill>
              </a:rPr>
              <a:t/>
            </a:r>
            <a:br>
              <a:rPr lang="cs-CZ" sz="2200" dirty="0">
                <a:solidFill>
                  <a:schemeClr val="tx1"/>
                </a:solidFill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/>
            <a:endParaRPr lang="cs-CZ" sz="2400" kern="1200" dirty="0">
              <a:solidFill>
                <a:schemeClr val="tx1"/>
              </a:solidFill>
              <a:ea typeface="+mn-ea"/>
              <a:cs typeface="+mn-cs"/>
            </a:endParaRPr>
          </a:p>
          <a:p>
            <a:pPr marL="342900" lvl="1" indent="-342900"/>
            <a:r>
              <a:rPr lang="cs-CZ" sz="2400" kern="1200" dirty="0">
                <a:solidFill>
                  <a:schemeClr val="tx1"/>
                </a:solidFill>
                <a:ea typeface="+mn-ea"/>
                <a:cs typeface="+mn-cs"/>
              </a:rPr>
              <a:t>Na platných objektech Knihovny a Metodiky Vykazovacího rámce:</a:t>
            </a:r>
          </a:p>
          <a:p>
            <a:pPr lvl="1"/>
            <a:r>
              <a:rPr lang="cs-CZ" sz="2000" kern="1200" dirty="0">
                <a:ea typeface="+mn-ea"/>
                <a:cs typeface="+mn-cs"/>
              </a:rPr>
              <a:t>úprava/změna názvu</a:t>
            </a:r>
          </a:p>
          <a:p>
            <a:pPr lvl="1"/>
            <a:r>
              <a:rPr lang="cs-CZ" sz="2000" kern="1200" dirty="0">
                <a:ea typeface="+mn-ea"/>
                <a:cs typeface="+mn-cs"/>
              </a:rPr>
              <a:t>úprava/změna popisu </a:t>
            </a:r>
          </a:p>
          <a:p>
            <a:pPr lvl="1"/>
            <a:r>
              <a:rPr lang="cs-CZ" sz="2000" kern="1200" dirty="0">
                <a:ea typeface="+mn-ea"/>
                <a:cs typeface="+mn-cs"/>
              </a:rPr>
              <a:t>úprava/změna poznámky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33BBA-8498-4FCA-AF31-66ADDE646D29}" type="slidenum">
              <a:rPr lang="en-CA" altLang="cs-CZ" smtClean="0"/>
              <a:pPr/>
              <a:t>26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2683654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57150"/>
            <a:ext cx="6839917" cy="378619"/>
          </a:xfrm>
        </p:spPr>
        <p:txBody>
          <a:bodyPr/>
          <a:lstStyle/>
          <a:p>
            <a:pPr lvl="1"/>
            <a:r>
              <a:rPr lang="cs-CZ" dirty="0">
                <a:effectLst/>
                <a:latin typeface="Verdana" panose="020B0604030504040204" pitchFamily="34" charset="0"/>
                <a:ea typeface="+mj-ea"/>
                <a:cs typeface="+mj-cs"/>
              </a:rPr>
              <a:t/>
            </a:r>
            <a:br>
              <a:rPr lang="cs-CZ" dirty="0">
                <a:effectLst/>
                <a:latin typeface="Verdana" panose="020B0604030504040204" pitchFamily="34" charset="0"/>
                <a:ea typeface="+mj-ea"/>
                <a:cs typeface="+mj-cs"/>
              </a:rPr>
            </a:br>
            <a:r>
              <a:rPr lang="cs-CZ" dirty="0">
                <a:effectLst/>
                <a:latin typeface="Verdana" panose="020B0604030504040204" pitchFamily="34" charset="0"/>
                <a:ea typeface="+mj-ea"/>
                <a:cs typeface="+mj-cs"/>
              </a:rPr>
              <a:t>Povolené změny v platných metodikách (4/5)</a:t>
            </a:r>
            <a:r>
              <a:rPr lang="cs-CZ" sz="2200" dirty="0">
                <a:solidFill>
                  <a:schemeClr val="tx1"/>
                </a:solidFill>
              </a:rPr>
              <a:t/>
            </a:r>
            <a:br>
              <a:rPr lang="cs-CZ" sz="2200" dirty="0">
                <a:solidFill>
                  <a:schemeClr val="tx1"/>
                </a:solidFill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z="2400" kern="1200" dirty="0"/>
              <a:t>Změny ve verzi Knihovny, kterou využívají již platné metodiky VR:</a:t>
            </a:r>
          </a:p>
          <a:p>
            <a:pPr lvl="1"/>
            <a:r>
              <a:rPr lang="cs-CZ" sz="2000" kern="1200" dirty="0">
                <a:ea typeface="+mn-ea"/>
                <a:cs typeface="+mn-cs"/>
              </a:rPr>
              <a:t>vznik nové položky platného Číselníku </a:t>
            </a:r>
          </a:p>
          <a:p>
            <a:pPr lvl="1"/>
            <a:r>
              <a:rPr lang="cs-CZ" sz="2000" kern="1200" dirty="0">
                <a:ea typeface="+mn-ea"/>
                <a:cs typeface="+mn-cs"/>
              </a:rPr>
              <a:t>vznik nové Hierarchie Číselníku </a:t>
            </a:r>
          </a:p>
          <a:p>
            <a:pPr lvl="1"/>
            <a:r>
              <a:rPr lang="cs-CZ" sz="2000" kern="1200" dirty="0">
                <a:ea typeface="+mn-ea"/>
                <a:cs typeface="+mn-cs"/>
              </a:rPr>
              <a:t>úprava/změna stále projektované verze Hierarchie Číselníku </a:t>
            </a:r>
          </a:p>
          <a:p>
            <a:pPr lvl="1"/>
            <a:r>
              <a:rPr lang="cs-CZ" sz="2000" kern="1200" dirty="0">
                <a:ea typeface="+mn-ea"/>
                <a:cs typeface="+mn-cs"/>
              </a:rPr>
              <a:t>vznik nových Domén u platných Číselníků a Hierarchií</a:t>
            </a:r>
          </a:p>
          <a:p>
            <a:pPr lvl="1"/>
            <a:r>
              <a:rPr lang="cs-CZ" sz="2000" kern="1200" dirty="0">
                <a:ea typeface="+mn-ea"/>
                <a:cs typeface="+mn-cs"/>
              </a:rPr>
              <a:t>úprava/změna stále projektované verze Domény platného Číselníku/Hierarchie </a:t>
            </a:r>
          </a:p>
          <a:p>
            <a:pPr lvl="1"/>
            <a:r>
              <a:rPr lang="cs-CZ" sz="2000" kern="1200" dirty="0">
                <a:ea typeface="+mn-ea"/>
                <a:cs typeface="+mn-cs"/>
              </a:rPr>
              <a:t>úprava chyby Datového typu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33BBA-8498-4FCA-AF31-66ADDE646D29}" type="slidenum">
              <a:rPr lang="en-CA" altLang="cs-CZ" smtClean="0"/>
              <a:pPr/>
              <a:t>27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7637991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15616" y="57150"/>
            <a:ext cx="6767909" cy="378619"/>
          </a:xfrm>
        </p:spPr>
        <p:txBody>
          <a:bodyPr/>
          <a:lstStyle/>
          <a:p>
            <a:pPr lvl="1"/>
            <a:r>
              <a:rPr lang="cs-CZ" dirty="0">
                <a:effectLst/>
                <a:latin typeface="Verdana" panose="020B0604030504040204" pitchFamily="34" charset="0"/>
                <a:ea typeface="+mj-ea"/>
                <a:cs typeface="+mj-cs"/>
              </a:rPr>
              <a:t/>
            </a:r>
            <a:br>
              <a:rPr lang="cs-CZ" dirty="0">
                <a:effectLst/>
                <a:latin typeface="Verdana" panose="020B0604030504040204" pitchFamily="34" charset="0"/>
                <a:ea typeface="+mj-ea"/>
                <a:cs typeface="+mj-cs"/>
              </a:rPr>
            </a:br>
            <a:r>
              <a:rPr lang="cs-CZ" dirty="0">
                <a:effectLst/>
                <a:latin typeface="Verdana" panose="020B0604030504040204" pitchFamily="34" charset="0"/>
                <a:ea typeface="+mj-ea"/>
                <a:cs typeface="+mj-cs"/>
              </a:rPr>
              <a:t>Povolené změny v platných metodikách (5/5)</a:t>
            </a:r>
            <a:r>
              <a:rPr lang="cs-CZ" sz="2200" dirty="0">
                <a:solidFill>
                  <a:schemeClr val="tx1"/>
                </a:solidFill>
              </a:rPr>
              <a:t/>
            </a:r>
            <a:br>
              <a:rPr lang="cs-CZ" sz="2200" dirty="0">
                <a:solidFill>
                  <a:schemeClr val="tx1"/>
                </a:solidFill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z="2400" dirty="0"/>
              <a:t>Na platných objektech Metodiky Vykazovacího rámce:</a:t>
            </a:r>
          </a:p>
          <a:p>
            <a:pPr lvl="1"/>
            <a:r>
              <a:rPr lang="cs-CZ" sz="2000" kern="1200" dirty="0">
                <a:ea typeface="+mn-ea"/>
                <a:cs typeface="+mn-cs"/>
              </a:rPr>
              <a:t>úprava/změna oboru hodnot u Ukazatele (v DO)</a:t>
            </a:r>
          </a:p>
          <a:p>
            <a:r>
              <a:rPr lang="cs-CZ" sz="2400" dirty="0"/>
              <a:t>V části Kontrol:</a:t>
            </a:r>
          </a:p>
          <a:p>
            <a:pPr lvl="0"/>
            <a:r>
              <a:rPr lang="cs-CZ" sz="2000" kern="1200" dirty="0">
                <a:solidFill>
                  <a:schemeClr val="accent2"/>
                </a:solidFill>
              </a:rPr>
              <a:t>deaktivace existující Kontroly </a:t>
            </a:r>
          </a:p>
          <a:p>
            <a:pPr lvl="0"/>
            <a:r>
              <a:rPr lang="cs-CZ" sz="2000" kern="1200" dirty="0">
                <a:solidFill>
                  <a:schemeClr val="accent2"/>
                </a:solidFill>
              </a:rPr>
              <a:t>vznik nové „verze“ existující Kontroly </a:t>
            </a:r>
          </a:p>
          <a:p>
            <a:pPr lvl="0"/>
            <a:r>
              <a:rPr lang="cs-CZ" sz="2000" kern="1200" dirty="0">
                <a:solidFill>
                  <a:schemeClr val="accent2"/>
                </a:solidFill>
              </a:rPr>
              <a:t>ukončení platnosti Kontroly </a:t>
            </a:r>
          </a:p>
          <a:p>
            <a:pPr lvl="0"/>
            <a:r>
              <a:rPr lang="cs-CZ" sz="2000" kern="1200" dirty="0">
                <a:solidFill>
                  <a:schemeClr val="accent2"/>
                </a:solidFill>
              </a:rPr>
              <a:t>vznik nové Kontroly </a:t>
            </a:r>
          </a:p>
          <a:p>
            <a:r>
              <a:rPr lang="cs-CZ" sz="2000" kern="1200" dirty="0">
                <a:solidFill>
                  <a:schemeClr val="accent2"/>
                </a:solidFill>
              </a:rPr>
              <a:t>změna závažnosti Kontroly</a:t>
            </a:r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r>
              <a:rPr lang="cs-CZ" sz="1800" dirty="0"/>
              <a:t>Dokument s detailními informace k jednotlivým změnám: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33BBA-8498-4FCA-AF31-66ADDE646D29}" type="slidenum">
              <a:rPr lang="en-CA" altLang="cs-CZ" smtClean="0"/>
              <a:pPr/>
              <a:t>28</a:t>
            </a:fld>
            <a:endParaRPr lang="en-CA" alt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8234478"/>
              </p:ext>
            </p:extLst>
          </p:nvPr>
        </p:nvGraphicFramePr>
        <p:xfrm>
          <a:off x="7452320" y="4155926"/>
          <a:ext cx="91440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Dokument" showAsIcon="1" r:id="rId3" imgW="914400" imgH="792360" progId="Word.Document.12">
                  <p:embed/>
                </p:oleObj>
              </mc:Choice>
              <mc:Fallback>
                <p:oleObj name="Dokument" showAsIcon="1" r:id="rId3" imgW="914400" imgH="79236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452320" y="4155926"/>
                        <a:ext cx="914400" cy="792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35008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6773" y="2283718"/>
            <a:ext cx="4363327" cy="2429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29</a:t>
            </a:fld>
            <a:endParaRPr lang="en-CA" altLang="cs-CZ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effectLst/>
              </a:rPr>
              <a:t>Evidované dotazy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2000" b="1" dirty="0"/>
              <a:t>Oscilace hodnot mezi řádky (</a:t>
            </a:r>
            <a:r>
              <a:rPr lang="cs-CZ" sz="2000" b="1" dirty="0" err="1"/>
              <a:t>Editel</a:t>
            </a:r>
            <a:r>
              <a:rPr lang="cs-CZ" sz="2000" b="1" dirty="0"/>
              <a:t>)</a:t>
            </a:r>
          </a:p>
          <a:p>
            <a:pPr marL="457200" lvl="1" indent="0">
              <a:buNone/>
            </a:pPr>
            <a:r>
              <a:rPr lang="cs-CZ" sz="1600" i="1" dirty="0"/>
              <a:t>„Např. ve výkazu ae_con.002.000 v datové oblasti F_32.01 se v jedné z vodorovných dimenzi vyskytují 2 hodnoty: </a:t>
            </a:r>
            <a:r>
              <a:rPr lang="cs-CZ" sz="1600" i="1" dirty="0" err="1"/>
              <a:t>Encumbered</a:t>
            </a:r>
            <a:r>
              <a:rPr lang="cs-CZ" sz="1600" i="1" dirty="0"/>
              <a:t> a </a:t>
            </a:r>
            <a:r>
              <a:rPr lang="cs-CZ" sz="1600" i="1" dirty="0" err="1"/>
              <a:t>Unencumbered</a:t>
            </a:r>
            <a:r>
              <a:rPr lang="cs-CZ" sz="1600" i="1" dirty="0"/>
              <a:t>. Tyto dvě hodnoty oscilují mezi dvěma řádky. Předpokládám, že jde o chybu. Nebo jde o nějaký záměr?“</a:t>
            </a:r>
          </a:p>
          <a:p>
            <a:pPr lvl="1"/>
            <a:endParaRPr lang="cs-CZ" sz="2000" dirty="0"/>
          </a:p>
          <a:p>
            <a:pPr marL="457200" lvl="1" indent="0">
              <a:buNone/>
            </a:pPr>
            <a:endParaRPr lang="cs-CZ" sz="2000" dirty="0"/>
          </a:p>
        </p:txBody>
      </p:sp>
      <p:sp>
        <p:nvSpPr>
          <p:cNvPr id="2" name="Obdélník 1"/>
          <p:cNvSpPr/>
          <p:nvPr/>
        </p:nvSpPr>
        <p:spPr>
          <a:xfrm>
            <a:off x="539552" y="2139702"/>
            <a:ext cx="3456384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cs-CZ" sz="1600" b="1" dirty="0">
                <a:solidFill>
                  <a:schemeClr val="accent2"/>
                </a:solidFill>
                <a:latin typeface="+mj-lt"/>
              </a:rPr>
              <a:t>Odpověď ČNB:</a:t>
            </a:r>
          </a:p>
          <a:p>
            <a:pPr lvl="1" algn="just"/>
            <a:r>
              <a:rPr lang="cs-CZ" sz="1100" dirty="0">
                <a:solidFill>
                  <a:schemeClr val="accent2"/>
                </a:solidFill>
                <a:latin typeface="+mj-lt"/>
              </a:rPr>
              <a:t>Pro výkazy z externích taxonomií (EBA, EIOPA) tvoří popisy struktury datové oblasti tzv. labely (zde žluté texty), které jsou v exportu metodiky uvedeny samostatně (element Texty) v části </a:t>
            </a:r>
            <a:r>
              <a:rPr lang="cs-CZ" sz="1100" dirty="0" err="1">
                <a:solidFill>
                  <a:schemeClr val="accent2"/>
                </a:solidFill>
                <a:latin typeface="+mj-lt"/>
              </a:rPr>
              <a:t>StrukturaDatoveOblasti</a:t>
            </a:r>
            <a:r>
              <a:rPr lang="cs-CZ" sz="1100" dirty="0" smtClean="0">
                <a:solidFill>
                  <a:schemeClr val="accent2"/>
                </a:solidFill>
                <a:latin typeface="+mj-lt"/>
              </a:rPr>
              <a:t>.</a:t>
            </a:r>
          </a:p>
          <a:p>
            <a:pPr lvl="1" algn="just"/>
            <a:endParaRPr lang="cs-CZ" sz="1100" dirty="0">
              <a:solidFill>
                <a:schemeClr val="accent2"/>
              </a:solidFill>
              <a:latin typeface="+mj-lt"/>
            </a:endParaRPr>
          </a:p>
          <a:p>
            <a:pPr lvl="1" algn="just"/>
            <a:r>
              <a:rPr lang="cs-CZ" sz="1100" dirty="0">
                <a:solidFill>
                  <a:schemeClr val="accent2"/>
                </a:solidFill>
                <a:latin typeface="+mj-lt"/>
              </a:rPr>
              <a:t>Pro potřeby testování je nyní struktura datové oblasti </a:t>
            </a:r>
            <a:r>
              <a:rPr lang="cs-CZ" sz="1100" dirty="0" smtClean="0">
                <a:solidFill>
                  <a:schemeClr val="accent2"/>
                </a:solidFill>
                <a:latin typeface="+mj-lt"/>
              </a:rPr>
              <a:t>obohacena </a:t>
            </a:r>
            <a:r>
              <a:rPr lang="cs-CZ" sz="1100" dirty="0">
                <a:solidFill>
                  <a:schemeClr val="accent2"/>
                </a:solidFill>
                <a:latin typeface="+mj-lt"/>
              </a:rPr>
              <a:t>o </a:t>
            </a:r>
            <a:r>
              <a:rPr lang="cs-CZ" sz="1100" dirty="0" smtClean="0">
                <a:solidFill>
                  <a:schemeClr val="accent2"/>
                </a:solidFill>
                <a:latin typeface="+mj-lt"/>
              </a:rPr>
              <a:t>popisky </a:t>
            </a:r>
            <a:r>
              <a:rPr lang="cs-CZ" sz="1100" dirty="0" err="1">
                <a:solidFill>
                  <a:schemeClr val="accent2"/>
                </a:solidFill>
                <a:latin typeface="+mj-lt"/>
              </a:rPr>
              <a:t>metapopisných</a:t>
            </a:r>
            <a:r>
              <a:rPr lang="cs-CZ" sz="1100" dirty="0">
                <a:solidFill>
                  <a:schemeClr val="accent2"/>
                </a:solidFill>
                <a:latin typeface="+mj-lt"/>
              </a:rPr>
              <a:t> objektů (zde zelené texty). V provozním režimu budou k dispozici pouze žluté texty. </a:t>
            </a:r>
          </a:p>
        </p:txBody>
      </p:sp>
    </p:spTree>
    <p:extLst>
      <p:ext uri="{BB962C8B-B14F-4D97-AF65-F5344CB8AC3E}">
        <p14:creationId xmlns:p14="http://schemas.microsoft.com/office/powerpoint/2010/main" val="16556663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3</a:t>
            </a:fld>
            <a:endParaRPr lang="en-CA" altLang="cs-CZ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effectLst/>
              </a:rPr>
              <a:t>Komunikace, publikace podkladů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17748" y="681038"/>
            <a:ext cx="798988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6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dirty="0"/>
              <a:t>Web</a:t>
            </a:r>
          </a:p>
          <a:p>
            <a:pPr lvl="1"/>
            <a:r>
              <a:rPr lang="cs-CZ" sz="2000" dirty="0">
                <a:hlinkClick r:id="rId4"/>
              </a:rPr>
              <a:t>https://www.cnb.cz/cs/statistika/sdat/</a:t>
            </a:r>
            <a:endParaRPr lang="cs-CZ" sz="2000" dirty="0"/>
          </a:p>
          <a:p>
            <a:pPr lvl="1"/>
            <a:r>
              <a:rPr lang="cs-CZ" sz="2000" dirty="0"/>
              <a:t>Notifikace o aktualizacích</a:t>
            </a:r>
          </a:p>
          <a:p>
            <a:pPr marL="342900" lvl="1" indent="-342900"/>
            <a:r>
              <a:rPr lang="cs-CZ" sz="2800" dirty="0">
                <a:solidFill>
                  <a:schemeClr val="tx1"/>
                </a:solidFill>
              </a:rPr>
              <a:t>Aplikace SDAT</a:t>
            </a:r>
          </a:p>
          <a:p>
            <a:pPr marL="742950" lvl="2" indent="-342900"/>
            <a:r>
              <a:rPr lang="cs-CZ" sz="2000" dirty="0">
                <a:hlinkClick r:id="rId5"/>
              </a:rPr>
              <a:t>https://sdatt.cnb.cz/sdat_ext/</a:t>
            </a:r>
            <a:endParaRPr lang="cs-CZ" sz="2000" dirty="0"/>
          </a:p>
          <a:p>
            <a:pPr marL="1200150" lvl="3" indent="-342900"/>
            <a:r>
              <a:rPr lang="cs-CZ" sz="1800" dirty="0">
                <a:solidFill>
                  <a:schemeClr val="tx1"/>
                </a:solidFill>
              </a:rPr>
              <a:t>Aktuality</a:t>
            </a:r>
          </a:p>
          <a:p>
            <a:pPr marL="1200150" lvl="3" indent="-342900"/>
            <a:r>
              <a:rPr lang="cs-CZ" sz="1800" dirty="0">
                <a:solidFill>
                  <a:schemeClr val="tx1"/>
                </a:solidFill>
              </a:rPr>
              <a:t>Časté dotazy</a:t>
            </a:r>
          </a:p>
          <a:p>
            <a:r>
              <a:rPr lang="cs-CZ" dirty="0"/>
              <a:t>E-mail</a:t>
            </a:r>
          </a:p>
          <a:p>
            <a:pPr lvl="1"/>
            <a:r>
              <a:rPr lang="cs-CZ" sz="2000" dirty="0">
                <a:hlinkClick r:id="rId6"/>
              </a:rPr>
              <a:t>sdat@cnb.cz</a:t>
            </a:r>
            <a:endParaRPr lang="cs-CZ" sz="2000" dirty="0"/>
          </a:p>
          <a:p>
            <a:pPr lvl="1"/>
            <a:r>
              <a:rPr lang="cs-CZ" sz="2000" dirty="0" err="1"/>
              <a:t>Subject</a:t>
            </a:r>
            <a:r>
              <a:rPr lang="cs-CZ" sz="2000" dirty="0"/>
              <a:t>: SDAT TPS </a:t>
            </a:r>
            <a:r>
              <a:rPr lang="cs-CZ" sz="2000" i="1" dirty="0"/>
              <a:t>[subjekt zprávy]</a:t>
            </a:r>
          </a:p>
        </p:txBody>
      </p:sp>
    </p:spTree>
    <p:extLst>
      <p:ext uri="{BB962C8B-B14F-4D97-AF65-F5344CB8AC3E}">
        <p14:creationId xmlns:p14="http://schemas.microsoft.com/office/powerpoint/2010/main" val="39230838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30</a:t>
            </a:fld>
            <a:endParaRPr lang="en-CA" altLang="cs-CZ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effectLst/>
              </a:rPr>
              <a:t>Evidované dotazy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2400" dirty="0"/>
              <a:t>Gramatika jazyku kontrol (</a:t>
            </a:r>
            <a:r>
              <a:rPr lang="cs-CZ" sz="2400" dirty="0" err="1"/>
              <a:t>Ariton</a:t>
            </a:r>
            <a:r>
              <a:rPr lang="cs-CZ" sz="2400" dirty="0"/>
              <a:t>). </a:t>
            </a:r>
          </a:p>
          <a:p>
            <a:pPr marL="457200" lvl="1" indent="0">
              <a:buNone/>
            </a:pPr>
            <a:r>
              <a:rPr lang="cs-CZ" sz="2000" i="1" dirty="0"/>
              <a:t>„Bylo by možné zpřístupnit gramatiku k jazyku kontrol v nějaké formalizovanější podobě a v jednom celku - ideálně v podobě, která by šla číst programově?“</a:t>
            </a:r>
          </a:p>
          <a:p>
            <a:pPr marL="457200" lvl="1" indent="0">
              <a:buNone/>
            </a:pPr>
            <a:endParaRPr lang="cs-CZ" sz="2000" dirty="0"/>
          </a:p>
          <a:p>
            <a:pPr marL="457200" lvl="1" indent="0">
              <a:buNone/>
            </a:pPr>
            <a:r>
              <a:rPr lang="cs-CZ" sz="2000" b="1" dirty="0" smtClean="0"/>
              <a:t>Odpověď </a:t>
            </a:r>
            <a:r>
              <a:rPr lang="cs-CZ" sz="2000" b="1" dirty="0"/>
              <a:t>ČNB: </a:t>
            </a:r>
            <a:r>
              <a:rPr lang="cs-CZ" sz="2000" dirty="0"/>
              <a:t>ano, budeme publikovat ve formátu BNF</a:t>
            </a:r>
          </a:p>
          <a:p>
            <a:pPr lvl="1"/>
            <a:endParaRPr lang="cs-CZ" sz="2000" dirty="0"/>
          </a:p>
          <a:p>
            <a:pPr lvl="1"/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9140130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31</a:t>
            </a:fld>
            <a:endParaRPr lang="en-CA" altLang="cs-CZ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effectLst/>
              </a:rPr>
              <a:t>Evidované dotazy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2000" dirty="0"/>
              <a:t>Upřesnění algoritmů pro šifrování </a:t>
            </a:r>
            <a:r>
              <a:rPr lang="cs-CZ" sz="2000" dirty="0" smtClean="0"/>
              <a:t>a </a:t>
            </a:r>
            <a:r>
              <a:rPr lang="cs-CZ" sz="2000" dirty="0"/>
              <a:t>podepisování (</a:t>
            </a:r>
            <a:r>
              <a:rPr lang="cs-CZ" sz="2000" dirty="0" err="1"/>
              <a:t>Ariton</a:t>
            </a:r>
            <a:r>
              <a:rPr lang="cs-CZ" sz="2000" dirty="0" smtClean="0"/>
              <a:t>) </a:t>
            </a:r>
            <a:endParaRPr lang="cs-CZ" sz="2000" dirty="0"/>
          </a:p>
          <a:p>
            <a:pPr marL="914400" lvl="1" indent="-457200">
              <a:buFont typeface="+mj-lt"/>
              <a:buAutoNum type="alphaLcParenR"/>
            </a:pPr>
            <a:r>
              <a:rPr lang="cs-CZ" sz="1800" i="1" kern="1200" dirty="0">
                <a:ea typeface="+mn-ea"/>
                <a:cs typeface="+mn-cs"/>
              </a:rPr>
              <a:t>„Při použití šifrování pro zasílané soubory je nutné šifrovat pomocí </a:t>
            </a:r>
            <a:r>
              <a:rPr lang="cs-CZ" sz="1800" i="1" kern="1200" dirty="0" err="1">
                <a:ea typeface="+mn-ea"/>
                <a:cs typeface="+mn-cs"/>
              </a:rPr>
              <a:t>OpenSSL</a:t>
            </a:r>
            <a:r>
              <a:rPr lang="cs-CZ" sz="1800" i="1" kern="1200" dirty="0">
                <a:ea typeface="+mn-ea"/>
                <a:cs typeface="+mn-cs"/>
              </a:rPr>
              <a:t> (PKCS#7) a použít certifikát ČNB pro systém SDAT. Chybí však specifikace jaký se má použít algoritmus pro zašifrování a jeho parametry. PKCS#7 umožňuje výběr z více algoritmů</a:t>
            </a:r>
            <a:r>
              <a:rPr lang="cs-CZ" sz="1800" i="1" kern="1200" dirty="0" smtClean="0">
                <a:ea typeface="+mn-ea"/>
                <a:cs typeface="+mn-cs"/>
              </a:rPr>
              <a:t>.“</a:t>
            </a:r>
          </a:p>
          <a:p>
            <a:pPr marL="457200" lvl="1" indent="0">
              <a:buNone/>
            </a:pPr>
            <a:r>
              <a:rPr lang="cs-CZ" sz="1800" b="1" dirty="0" smtClean="0"/>
              <a:t>Odpověď </a:t>
            </a:r>
            <a:r>
              <a:rPr lang="cs-CZ" sz="1800" b="1" dirty="0"/>
              <a:t>ČNB</a:t>
            </a:r>
            <a:r>
              <a:rPr lang="cs-CZ" sz="1800" dirty="0"/>
              <a:t>: </a:t>
            </a:r>
            <a:r>
              <a:rPr lang="cs-CZ" sz="1800" dirty="0" smtClean="0"/>
              <a:t>chyba v technické specifikaci, soubory se budou šifrovat pouze pro SFTP kanál, neplatí pro WS.</a:t>
            </a:r>
            <a:endParaRPr lang="cs-CZ" sz="1800" i="1" kern="1200" dirty="0">
              <a:ea typeface="+mn-ea"/>
              <a:cs typeface="+mn-cs"/>
            </a:endParaRPr>
          </a:p>
          <a:p>
            <a:pPr marL="914400" lvl="1" indent="-457200">
              <a:buFont typeface="+mj-lt"/>
              <a:buAutoNum type="alphaLcParenR" startAt="2"/>
            </a:pPr>
            <a:r>
              <a:rPr lang="cs-CZ" sz="1800" i="1" kern="1200" dirty="0">
                <a:ea typeface="+mn-ea"/>
                <a:cs typeface="+mn-cs"/>
              </a:rPr>
              <a:t>„Při podepisování vstupních zpráv zasílaných přes WS je nutné postupovat podle standardu PKCS#7(</a:t>
            </a:r>
            <a:r>
              <a:rPr lang="cs-CZ" sz="1800" i="1" kern="1200" dirty="0" err="1">
                <a:ea typeface="+mn-ea"/>
                <a:cs typeface="+mn-cs"/>
              </a:rPr>
              <a:t>XAdES</a:t>
            </a:r>
            <a:r>
              <a:rPr lang="cs-CZ" sz="1800" i="1" kern="1200" dirty="0">
                <a:ea typeface="+mn-ea"/>
                <a:cs typeface="+mn-cs"/>
              </a:rPr>
              <a:t>). Chybí však specifikace profilu standardu </a:t>
            </a:r>
            <a:r>
              <a:rPr lang="cs-CZ" sz="1800" i="1" kern="1200" dirty="0" err="1">
                <a:ea typeface="+mn-ea"/>
                <a:cs typeface="+mn-cs"/>
              </a:rPr>
              <a:t>XAdES</a:t>
            </a:r>
            <a:r>
              <a:rPr lang="cs-CZ" sz="1800" i="1" kern="1200" dirty="0">
                <a:ea typeface="+mn-ea"/>
                <a:cs typeface="+mn-cs"/>
              </a:rPr>
              <a:t> a informace, jaký se má použít algoritmus pro podpis.“</a:t>
            </a:r>
          </a:p>
          <a:p>
            <a:pPr marL="457200" lvl="1" indent="0">
              <a:buNone/>
            </a:pPr>
            <a:r>
              <a:rPr lang="cs-CZ" sz="2000" b="1" dirty="0" smtClean="0"/>
              <a:t>Odpověď </a:t>
            </a:r>
            <a:r>
              <a:rPr lang="cs-CZ" sz="2000" b="1" dirty="0"/>
              <a:t>ČNB</a:t>
            </a:r>
            <a:r>
              <a:rPr lang="cs-CZ" sz="2000" dirty="0" smtClean="0"/>
              <a:t>: dostačující je forma </a:t>
            </a:r>
            <a:r>
              <a:rPr lang="cs-CZ" sz="2000" dirty="0" err="1" smtClean="0"/>
              <a:t>XAdES</a:t>
            </a:r>
            <a:r>
              <a:rPr lang="cs-CZ" sz="2000" dirty="0" smtClean="0"/>
              <a:t>-BES, algoritmus bude upřesněn.</a:t>
            </a:r>
            <a:endParaRPr lang="cs-CZ" sz="2000" i="1" kern="1200" dirty="0"/>
          </a:p>
          <a:p>
            <a:pPr marL="457200" lvl="1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4437412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4</a:t>
            </a:fld>
            <a:endParaRPr lang="en-CA" altLang="cs-CZ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effectLst/>
              </a:rPr>
              <a:t>Harmonogram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17748" y="681038"/>
            <a:ext cx="798988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6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000" kern="0" dirty="0"/>
              <a:t>Rekapitulace</a:t>
            </a:r>
          </a:p>
          <a:p>
            <a:pPr lvl="1"/>
            <a:r>
              <a:rPr lang="cs-CZ" sz="2000" dirty="0"/>
              <a:t>31.10.2018 – XSD </a:t>
            </a:r>
            <a:r>
              <a:rPr lang="cs-CZ" sz="2000" dirty="0" err="1"/>
              <a:t>zaslaniVstupniZpravy</a:t>
            </a:r>
            <a:r>
              <a:rPr lang="cs-CZ" sz="2000" dirty="0"/>
              <a:t> (XML ukázky typů Vstupní zprávy)</a:t>
            </a:r>
          </a:p>
          <a:p>
            <a:pPr lvl="1"/>
            <a:r>
              <a:rPr lang="cs-CZ" sz="2000" dirty="0"/>
              <a:t>29.11.2018 – dokumentace „Jazyk kontrol SDAT“</a:t>
            </a:r>
          </a:p>
          <a:p>
            <a:pPr lvl="1"/>
            <a:r>
              <a:rPr lang="cs-CZ" sz="2000" dirty="0"/>
              <a:t>18.12.2018 – export metodik obohacený o struktury datových oblastí </a:t>
            </a:r>
          </a:p>
          <a:p>
            <a:pPr lvl="1"/>
            <a:r>
              <a:rPr lang="cs-CZ" sz="2000" dirty="0"/>
              <a:t>2.1.2019 – spuštění testovacího prostředí SDAT</a:t>
            </a:r>
          </a:p>
          <a:p>
            <a:r>
              <a:rPr lang="cs-CZ" sz="2000" kern="0" dirty="0"/>
              <a:t>Nejbližší milníky</a:t>
            </a:r>
          </a:p>
          <a:p>
            <a:pPr lvl="1"/>
            <a:r>
              <a:rPr lang="cs-CZ" sz="2000" dirty="0"/>
              <a:t>31.1.2019 – XSD </a:t>
            </a:r>
            <a:r>
              <a:rPr lang="cs-CZ" sz="2000" dirty="0" err="1"/>
              <a:t>ctiStavZpracovani</a:t>
            </a:r>
            <a:r>
              <a:rPr lang="cs-CZ" sz="2000" dirty="0"/>
              <a:t>, </a:t>
            </a:r>
            <a:r>
              <a:rPr lang="cs-CZ" sz="2000" dirty="0" err="1"/>
              <a:t>ctiStavVykazovani</a:t>
            </a:r>
            <a:endParaRPr lang="cs-CZ" sz="2000" dirty="0"/>
          </a:p>
          <a:p>
            <a:pPr lvl="1"/>
            <a:r>
              <a:rPr lang="cs-CZ" sz="2000" dirty="0"/>
              <a:t>31.3.2019 – </a:t>
            </a:r>
            <a:r>
              <a:rPr lang="cs-CZ" sz="2000" dirty="0" err="1"/>
              <a:t>zaslaniVstupniZpravy</a:t>
            </a:r>
            <a:r>
              <a:rPr lang="cs-CZ" sz="2000" dirty="0"/>
              <a:t> (přijetí, validace)</a:t>
            </a:r>
          </a:p>
        </p:txBody>
      </p:sp>
    </p:spTree>
    <p:extLst>
      <p:ext uri="{BB962C8B-B14F-4D97-AF65-F5344CB8AC3E}">
        <p14:creationId xmlns:p14="http://schemas.microsoft.com/office/powerpoint/2010/main" val="3912040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5</a:t>
            </a:fld>
            <a:endParaRPr lang="en-CA" altLang="cs-CZ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effectLst/>
              </a:rPr>
              <a:t>Informace k testovacímu prostředí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717748" y="695152"/>
            <a:ext cx="798988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6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cs-CZ" sz="2000" dirty="0"/>
              <a:t>Adresy</a:t>
            </a:r>
          </a:p>
          <a:p>
            <a:pPr lvl="1"/>
            <a:r>
              <a:rPr lang="cs-CZ" sz="2000" dirty="0"/>
              <a:t>https://sdatt.cnb.cz/sdat_ext/ - externí portál</a:t>
            </a:r>
          </a:p>
          <a:p>
            <a:pPr lvl="1"/>
            <a:endParaRPr lang="cs-CZ" sz="1800" dirty="0"/>
          </a:p>
          <a:p>
            <a:pPr lvl="1"/>
            <a:r>
              <a:rPr lang="cs-CZ" sz="2000" dirty="0"/>
              <a:t>https://sdatt.cnb.cz/sdat_ws/ - webové služby</a:t>
            </a:r>
          </a:p>
          <a:p>
            <a:pPr lvl="1"/>
            <a:endParaRPr lang="cs-CZ" sz="1800" dirty="0"/>
          </a:p>
          <a:p>
            <a:pPr lvl="1"/>
            <a:r>
              <a:rPr lang="cs-CZ" sz="1800" dirty="0"/>
              <a:t>https://www.cnb.cz/cs/statistika/sdat/dokumentace.html - WSDL pro webové služby</a:t>
            </a:r>
          </a:p>
          <a:p>
            <a:endParaRPr lang="cs-CZ" sz="2000" dirty="0"/>
          </a:p>
          <a:p>
            <a:r>
              <a:rPr lang="cs-CZ" sz="2000" dirty="0"/>
              <a:t>Dostupnost</a:t>
            </a:r>
          </a:p>
          <a:p>
            <a:pPr lvl="1"/>
            <a:r>
              <a:rPr lang="cs-CZ" sz="1800" dirty="0"/>
              <a:t>Aktualizace systému nasazovány zpravidla v pondělky</a:t>
            </a:r>
          </a:p>
        </p:txBody>
      </p:sp>
    </p:spTree>
    <p:extLst>
      <p:ext uri="{BB962C8B-B14F-4D97-AF65-F5344CB8AC3E}">
        <p14:creationId xmlns:p14="http://schemas.microsoft.com/office/powerpoint/2010/main" val="1537250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6</a:t>
            </a:fld>
            <a:endParaRPr lang="en-CA" altLang="cs-CZ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effectLst/>
              </a:rPr>
              <a:t>Informace k testovacímu prostředí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717748" y="695152"/>
            <a:ext cx="798988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6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cs-CZ" sz="2400" dirty="0"/>
              <a:t>Přístup k aplikaci</a:t>
            </a:r>
          </a:p>
          <a:p>
            <a:pPr lvl="1"/>
            <a:r>
              <a:rPr lang="cs-CZ" sz="2200" dirty="0"/>
              <a:t>aktivace uživatelského účtu administrátora Osoby</a:t>
            </a:r>
          </a:p>
          <a:p>
            <a:pPr lvl="0"/>
            <a:r>
              <a:rPr lang="cs-CZ" sz="2400" dirty="0"/>
              <a:t>Přístup k webovým službám</a:t>
            </a:r>
          </a:p>
          <a:p>
            <a:pPr lvl="1"/>
            <a:r>
              <a:rPr lang="cs-CZ" sz="2200" dirty="0"/>
              <a:t>registrace certifikátu Osoby</a:t>
            </a:r>
          </a:p>
          <a:p>
            <a:pPr lvl="1"/>
            <a:r>
              <a:rPr lang="cs-CZ" sz="2200" dirty="0"/>
              <a:t>Autentizace WS – Osoba uvedená v části &lt;</a:t>
            </a:r>
            <a:r>
              <a:rPr lang="cs-CZ" sz="2200" dirty="0" err="1"/>
              <a:t>ZadostInfo</a:t>
            </a:r>
            <a:r>
              <a:rPr lang="cs-CZ" sz="2200" dirty="0"/>
              <a:t>&gt; musí mít evidovaný certifikát, prostřednictvím něhož je navazováno SSL spojení</a:t>
            </a:r>
          </a:p>
        </p:txBody>
      </p:sp>
    </p:spTree>
    <p:extLst>
      <p:ext uri="{BB962C8B-B14F-4D97-AF65-F5344CB8AC3E}">
        <p14:creationId xmlns:p14="http://schemas.microsoft.com/office/powerpoint/2010/main" val="228813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7</a:t>
            </a:fld>
            <a:endParaRPr lang="en-CA" altLang="cs-CZ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effectLst/>
              </a:rPr>
              <a:t>Export metodik - témata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17748" y="681038"/>
            <a:ext cx="798988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6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lvl="1" indent="-342900"/>
            <a:r>
              <a:rPr lang="cs-CZ" sz="2800" dirty="0">
                <a:solidFill>
                  <a:schemeClr val="tx1"/>
                </a:solidFill>
              </a:rPr>
              <a:t>Rekapitulace provedených změn - struktura výkazů</a:t>
            </a:r>
          </a:p>
          <a:p>
            <a:pPr marL="342900" lvl="1" indent="-342900"/>
            <a:r>
              <a:rPr lang="cs-CZ" sz="2800" dirty="0">
                <a:solidFill>
                  <a:schemeClr val="tx1"/>
                </a:solidFill>
              </a:rPr>
              <a:t>K diskuzi:</a:t>
            </a:r>
          </a:p>
          <a:p>
            <a:pPr lvl="1">
              <a:buFont typeface="Verdana" panose="020B0604030504040204" pitchFamily="34" charset="0"/>
              <a:buChar char="?"/>
            </a:pPr>
            <a:r>
              <a:rPr lang="cs-CZ" sz="2000" dirty="0"/>
              <a:t>Filtrování obsahu knihovny</a:t>
            </a:r>
          </a:p>
          <a:p>
            <a:pPr lvl="1">
              <a:buFont typeface="Verdana" panose="020B0604030504040204" pitchFamily="34" charset="0"/>
              <a:buChar char="?"/>
            </a:pPr>
            <a:r>
              <a:rPr lang="cs-CZ" sz="2000" dirty="0"/>
              <a:t>Způsob používání informačních WS versus statická publikace metodiky ().</a:t>
            </a:r>
          </a:p>
          <a:p>
            <a:pPr lvl="1">
              <a:buFont typeface="Verdana" panose="020B0604030504040204" pitchFamily="34" charset="0"/>
              <a:buChar char="?"/>
            </a:pPr>
            <a:r>
              <a:rPr lang="cs-CZ" sz="2000" dirty="0"/>
              <a:t>Změna způsobu vložení metodického obsahu do </a:t>
            </a:r>
            <a:r>
              <a:rPr lang="cs-CZ" sz="2000"/>
              <a:t>odpovědi </a:t>
            </a:r>
            <a:r>
              <a:rPr lang="cs-CZ" sz="2000" smtClean="0"/>
              <a:t>WS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8739970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8</a:t>
            </a:fld>
            <a:endParaRPr lang="en-CA" altLang="cs-CZ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effectLst/>
              </a:rPr>
              <a:t>Export metodik – doplnění struktury DO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17748" y="681038"/>
            <a:ext cx="798988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6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cs-CZ" sz="2000" dirty="0"/>
              <a:t>Informaci o struktuře zachycuje </a:t>
            </a:r>
            <a:r>
              <a:rPr lang="cs-CZ" sz="2000" dirty="0" err="1"/>
              <a:t>complexType</a:t>
            </a:r>
            <a:r>
              <a:rPr lang="cs-CZ" sz="2000" dirty="0"/>
              <a:t> </a:t>
            </a:r>
            <a:r>
              <a:rPr lang="cs-CZ" sz="2000" dirty="0" err="1"/>
              <a:t>StrukturaDoType</a:t>
            </a:r>
            <a:r>
              <a:rPr lang="cs-CZ" sz="2000" dirty="0"/>
              <a:t> (ObjektyTypy.xsd) odpovídající obsahu elementu </a:t>
            </a:r>
            <a:r>
              <a:rPr lang="cs-CZ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cs-CZ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StrukturaDatoveOblasti</a:t>
            </a:r>
            <a:r>
              <a:rPr lang="cs-CZ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cs-CZ" sz="2000" dirty="0"/>
              <a:t>v XML.</a:t>
            </a:r>
          </a:p>
          <a:p>
            <a:pPr lvl="0"/>
            <a:r>
              <a:rPr lang="cs-CZ" sz="2000" dirty="0"/>
              <a:t>Součástí exportu je struktura výkazu ve formátu MS Excel, která je obsahem elementu &lt;</a:t>
            </a:r>
            <a:r>
              <a:rPr lang="cs-CZ" sz="2000" dirty="0" err="1"/>
              <a:t>StrukturaVykazu</a:t>
            </a:r>
            <a:r>
              <a:rPr lang="cs-CZ" sz="2000" dirty="0"/>
              <a:t>&gt; v binární podobě (base64).</a:t>
            </a:r>
          </a:p>
          <a:p>
            <a:pPr lvl="0"/>
            <a:r>
              <a:rPr lang="cs-CZ" sz="2000" dirty="0"/>
              <a:t>Byla doplněna informace o tom, zda je údaj vykazovaný, viz </a:t>
            </a:r>
            <a:r>
              <a:rPr lang="cs-CZ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cs-CZ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Udaj</a:t>
            </a:r>
            <a:r>
              <a:rPr lang="cs-CZ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&gt;&lt;</a:t>
            </a:r>
            <a:r>
              <a:rPr lang="cs-CZ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Vykazovany</a:t>
            </a:r>
            <a:r>
              <a:rPr lang="cs-CZ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cs-CZ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cs-CZ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cs-CZ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Vykazovany</a:t>
            </a:r>
            <a:r>
              <a:rPr lang="cs-CZ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&gt;…</a:t>
            </a:r>
          </a:p>
          <a:p>
            <a:r>
              <a:rPr lang="cs-CZ" sz="2000" dirty="0"/>
              <a:t>Na úrovni metodicky významných objektů přidán atribut </a:t>
            </a:r>
            <a:r>
              <a:rPr lang="cs-CZ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&lt;Stav&gt; </a:t>
            </a:r>
            <a:r>
              <a:rPr lang="cs-CZ" sz="2000" dirty="0"/>
              <a:t>tak, aby bylo možné sledovat fázi životního cyklu přípravy metodiky. Důležité pro testovací prostředí, na které mohou být nasazovány v průběhu tvorby metodiky průběžně rozpracované metodiky</a:t>
            </a:r>
          </a:p>
          <a:p>
            <a:pPr lvl="1"/>
            <a:endParaRPr lang="cs-CZ" sz="2400" kern="0" dirty="0"/>
          </a:p>
          <a:p>
            <a:pPr lvl="1"/>
            <a:endParaRPr lang="cs-CZ" kern="0" dirty="0"/>
          </a:p>
          <a:p>
            <a:pPr marL="0" indent="0">
              <a:buNone/>
            </a:pPr>
            <a:endParaRPr lang="cs-CZ" kern="0" dirty="0"/>
          </a:p>
        </p:txBody>
      </p:sp>
    </p:spTree>
    <p:extLst>
      <p:ext uri="{BB962C8B-B14F-4D97-AF65-F5344CB8AC3E}">
        <p14:creationId xmlns:p14="http://schemas.microsoft.com/office/powerpoint/2010/main" val="42613535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9</a:t>
            </a:fld>
            <a:endParaRPr lang="en-CA" altLang="cs-CZ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57150"/>
            <a:ext cx="6551885" cy="378619"/>
          </a:xfrm>
        </p:spPr>
        <p:txBody>
          <a:bodyPr/>
          <a:lstStyle/>
          <a:p>
            <a:r>
              <a:rPr lang="cs-CZ" altLang="cs-CZ" dirty="0">
                <a:effectLst/>
              </a:rPr>
              <a:t>Export metodik – filtrování obsahu knihovny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17748" y="681038"/>
            <a:ext cx="798988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6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lvl="1" indent="-342900"/>
            <a:r>
              <a:rPr lang="cs-CZ" sz="2400" dirty="0">
                <a:solidFill>
                  <a:schemeClr val="tx1"/>
                </a:solidFill>
              </a:rPr>
              <a:t>Nabízí se filtrovat obsah knihovny (instance jednotlivých objektů) podle toho, zda jsou použity v daném vykazovacím rámci </a:t>
            </a:r>
            <a:r>
              <a:rPr lang="cs-CZ" sz="2400" kern="0" dirty="0"/>
              <a:t>(tj. pouze použité číselníky, domény, ukazatele, ….).</a:t>
            </a:r>
          </a:p>
          <a:p>
            <a:pPr marL="342900" lvl="1" indent="-342900"/>
            <a:r>
              <a:rPr lang="cs-CZ" sz="2400" dirty="0">
                <a:solidFill>
                  <a:schemeClr val="tx1"/>
                </a:solidFill>
              </a:rPr>
              <a:t>Doposud publikované exporty jednotlivých metodik obsahovaly verzi celé příslušné knihovny (*_full.xml).</a:t>
            </a:r>
          </a:p>
          <a:p>
            <a:pPr lvl="1"/>
            <a:endParaRPr lang="cs-CZ" sz="2400" kern="0" dirty="0"/>
          </a:p>
          <a:p>
            <a:pPr lvl="1"/>
            <a:endParaRPr lang="cs-CZ" sz="2400" kern="0" dirty="0"/>
          </a:p>
          <a:p>
            <a:pPr lvl="1"/>
            <a:endParaRPr lang="cs-CZ" kern="0" dirty="0"/>
          </a:p>
          <a:p>
            <a:pPr marL="0" indent="0">
              <a:buNone/>
            </a:pPr>
            <a:endParaRPr lang="cs-CZ" kern="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8968" y="3801789"/>
            <a:ext cx="3362325" cy="619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1629735"/>
      </p:ext>
    </p:extLst>
  </p:cSld>
  <p:clrMapOvr>
    <a:masterClrMapping/>
  </p:clrMapOvr>
</p:sld>
</file>

<file path=ppt/theme/theme1.xml><?xml version="1.0" encoding="utf-8"?>
<a:theme xmlns:a="http://schemas.openxmlformats.org/drawingml/2006/main" name="DWSS_pro_410">
  <a:themeElements>
    <a:clrScheme name="">
      <a:dk1>
        <a:srgbClr val="003F7C"/>
      </a:dk1>
      <a:lt1>
        <a:srgbClr val="FFFFFF"/>
      </a:lt1>
      <a:dk2>
        <a:srgbClr val="003F7C"/>
      </a:dk2>
      <a:lt2>
        <a:srgbClr val="6F6F6F"/>
      </a:lt2>
      <a:accent1>
        <a:srgbClr val="00CC99"/>
      </a:accent1>
      <a:accent2>
        <a:srgbClr val="5F9BC8"/>
      </a:accent2>
      <a:accent3>
        <a:srgbClr val="FFFFFF"/>
      </a:accent3>
      <a:accent4>
        <a:srgbClr val="003469"/>
      </a:accent4>
      <a:accent5>
        <a:srgbClr val="AAE2CA"/>
      </a:accent5>
      <a:accent6>
        <a:srgbClr val="558CB5"/>
      </a:accent6>
      <a:hlink>
        <a:srgbClr val="CCCCFF"/>
      </a:hlink>
      <a:folHlink>
        <a:srgbClr val="B2B2B2"/>
      </a:folHlink>
    </a:clrScheme>
    <a:fontScheme name="Blank Presentation">
      <a:majorFont>
        <a:latin typeface="Verdana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">
        <a:dk1>
          <a:srgbClr val="003F7C"/>
        </a:dk1>
        <a:lt1>
          <a:srgbClr val="FFFFFF"/>
        </a:lt1>
        <a:dk2>
          <a:srgbClr val="003F7C"/>
        </a:dk2>
        <a:lt2>
          <a:srgbClr val="6F6F6F"/>
        </a:lt2>
        <a:accent1>
          <a:srgbClr val="00CC99"/>
        </a:accent1>
        <a:accent2>
          <a:srgbClr val="5F9BC8"/>
        </a:accent2>
        <a:accent3>
          <a:srgbClr val="FFFFFF"/>
        </a:accent3>
        <a:accent4>
          <a:srgbClr val="003469"/>
        </a:accent4>
        <a:accent5>
          <a:srgbClr val="AAE2CA"/>
        </a:accent5>
        <a:accent6>
          <a:srgbClr val="558CB5"/>
        </a:accent6>
        <a:hlink>
          <a:srgbClr val="5F9BC8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lank Presentation 1">
    <a:dk1>
      <a:srgbClr val="003F7C"/>
    </a:dk1>
    <a:lt1>
      <a:srgbClr val="FFFFFF"/>
    </a:lt1>
    <a:dk2>
      <a:srgbClr val="003F7C"/>
    </a:dk2>
    <a:lt2>
      <a:srgbClr val="6F6F6F"/>
    </a:lt2>
    <a:accent1>
      <a:srgbClr val="00CC99"/>
    </a:accent1>
    <a:accent2>
      <a:srgbClr val="5F9BC8"/>
    </a:accent2>
    <a:accent3>
      <a:srgbClr val="FFFFFF"/>
    </a:accent3>
    <a:accent4>
      <a:srgbClr val="003469"/>
    </a:accent4>
    <a:accent5>
      <a:srgbClr val="AAE2CA"/>
    </a:accent5>
    <a:accent6>
      <a:srgbClr val="558CB5"/>
    </a:accent6>
    <a:hlink>
      <a:srgbClr val="5F9BC8"/>
    </a:hlink>
    <a:folHlink>
      <a:srgbClr val="B2B2B2"/>
    </a:folHlink>
  </a:clrScheme>
</a:themeOverride>
</file>

<file path=ppt/theme/themeOverride2.xml><?xml version="1.0" encoding="utf-8"?>
<a:themeOverride xmlns:a="http://schemas.openxmlformats.org/drawingml/2006/main">
  <a:clrScheme name="Blank Presentation 1">
    <a:dk1>
      <a:srgbClr val="003F7C"/>
    </a:dk1>
    <a:lt1>
      <a:srgbClr val="FFFFFF"/>
    </a:lt1>
    <a:dk2>
      <a:srgbClr val="003F7C"/>
    </a:dk2>
    <a:lt2>
      <a:srgbClr val="6F6F6F"/>
    </a:lt2>
    <a:accent1>
      <a:srgbClr val="00CC99"/>
    </a:accent1>
    <a:accent2>
      <a:srgbClr val="5F9BC8"/>
    </a:accent2>
    <a:accent3>
      <a:srgbClr val="FFFFFF"/>
    </a:accent3>
    <a:accent4>
      <a:srgbClr val="003469"/>
    </a:accent4>
    <a:accent5>
      <a:srgbClr val="AAE2CA"/>
    </a:accent5>
    <a:accent6>
      <a:srgbClr val="558CB5"/>
    </a:accent6>
    <a:hlink>
      <a:srgbClr val="5F9BC8"/>
    </a:hlink>
    <a:folHlink>
      <a:srgbClr val="B2B2B2"/>
    </a:folHlink>
  </a:clrScheme>
</a:themeOverride>
</file>

<file path=ppt/theme/themeOverride3.xml><?xml version="1.0" encoding="utf-8"?>
<a:themeOverride xmlns:a="http://schemas.openxmlformats.org/drawingml/2006/main">
  <a:clrScheme name="Blank Presentation 1">
    <a:dk1>
      <a:srgbClr val="003F7C"/>
    </a:dk1>
    <a:lt1>
      <a:srgbClr val="FFFFFF"/>
    </a:lt1>
    <a:dk2>
      <a:srgbClr val="003F7C"/>
    </a:dk2>
    <a:lt2>
      <a:srgbClr val="6F6F6F"/>
    </a:lt2>
    <a:accent1>
      <a:srgbClr val="00CC99"/>
    </a:accent1>
    <a:accent2>
      <a:srgbClr val="5F9BC8"/>
    </a:accent2>
    <a:accent3>
      <a:srgbClr val="FFFFFF"/>
    </a:accent3>
    <a:accent4>
      <a:srgbClr val="003469"/>
    </a:accent4>
    <a:accent5>
      <a:srgbClr val="AAE2CA"/>
    </a:accent5>
    <a:accent6>
      <a:srgbClr val="558CB5"/>
    </a:accent6>
    <a:hlink>
      <a:srgbClr val="5F9BC8"/>
    </a:hlink>
    <a:folHlink>
      <a:srgbClr val="B2B2B2"/>
    </a:folHlink>
  </a:clrScheme>
</a:themeOverride>
</file>

<file path=ppt/theme/themeOverride4.xml><?xml version="1.0" encoding="utf-8"?>
<a:themeOverride xmlns:a="http://schemas.openxmlformats.org/drawingml/2006/main">
  <a:clrScheme name="Blank Presentation 1">
    <a:dk1>
      <a:srgbClr val="003F7C"/>
    </a:dk1>
    <a:lt1>
      <a:srgbClr val="FFFFFF"/>
    </a:lt1>
    <a:dk2>
      <a:srgbClr val="003F7C"/>
    </a:dk2>
    <a:lt2>
      <a:srgbClr val="6F6F6F"/>
    </a:lt2>
    <a:accent1>
      <a:srgbClr val="00CC99"/>
    </a:accent1>
    <a:accent2>
      <a:srgbClr val="5F9BC8"/>
    </a:accent2>
    <a:accent3>
      <a:srgbClr val="FFFFFF"/>
    </a:accent3>
    <a:accent4>
      <a:srgbClr val="003469"/>
    </a:accent4>
    <a:accent5>
      <a:srgbClr val="AAE2CA"/>
    </a:accent5>
    <a:accent6>
      <a:srgbClr val="558CB5"/>
    </a:accent6>
    <a:hlink>
      <a:srgbClr val="5F9BC8"/>
    </a:hlink>
    <a:folHlink>
      <a:srgbClr val="B2B2B2"/>
    </a:folHlink>
  </a:clrScheme>
</a:themeOverride>
</file>

<file path=ppt/theme/themeOverride5.xml><?xml version="1.0" encoding="utf-8"?>
<a:themeOverride xmlns:a="http://schemas.openxmlformats.org/drawingml/2006/main">
  <a:clrScheme name="Blank Presentation 1">
    <a:dk1>
      <a:srgbClr val="003F7C"/>
    </a:dk1>
    <a:lt1>
      <a:srgbClr val="FFFFFF"/>
    </a:lt1>
    <a:dk2>
      <a:srgbClr val="003F7C"/>
    </a:dk2>
    <a:lt2>
      <a:srgbClr val="6F6F6F"/>
    </a:lt2>
    <a:accent1>
      <a:srgbClr val="00CC99"/>
    </a:accent1>
    <a:accent2>
      <a:srgbClr val="5F9BC8"/>
    </a:accent2>
    <a:accent3>
      <a:srgbClr val="FFFFFF"/>
    </a:accent3>
    <a:accent4>
      <a:srgbClr val="003469"/>
    </a:accent4>
    <a:accent5>
      <a:srgbClr val="AAE2CA"/>
    </a:accent5>
    <a:accent6>
      <a:srgbClr val="558CB5"/>
    </a:accent6>
    <a:hlink>
      <a:srgbClr val="5F9BC8"/>
    </a:hlink>
    <a:folHlink>
      <a:srgbClr val="B2B2B2"/>
    </a:folHlink>
  </a:clrScheme>
</a:themeOverride>
</file>

<file path=ppt/theme/themeOverride6.xml><?xml version="1.0" encoding="utf-8"?>
<a:themeOverride xmlns:a="http://schemas.openxmlformats.org/drawingml/2006/main">
  <a:clrScheme name="Blank Presentation 1">
    <a:dk1>
      <a:srgbClr val="003F7C"/>
    </a:dk1>
    <a:lt1>
      <a:srgbClr val="FFFFFF"/>
    </a:lt1>
    <a:dk2>
      <a:srgbClr val="003F7C"/>
    </a:dk2>
    <a:lt2>
      <a:srgbClr val="6F6F6F"/>
    </a:lt2>
    <a:accent1>
      <a:srgbClr val="00CC99"/>
    </a:accent1>
    <a:accent2>
      <a:srgbClr val="5F9BC8"/>
    </a:accent2>
    <a:accent3>
      <a:srgbClr val="FFFFFF"/>
    </a:accent3>
    <a:accent4>
      <a:srgbClr val="003469"/>
    </a:accent4>
    <a:accent5>
      <a:srgbClr val="AAE2CA"/>
    </a:accent5>
    <a:accent6>
      <a:srgbClr val="558CB5"/>
    </a:accent6>
    <a:hlink>
      <a:srgbClr val="5F9BC8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DWSS_pro_410</Template>
  <TotalTime>11668</TotalTime>
  <Words>1471</Words>
  <Application>Microsoft Office PowerPoint</Application>
  <PresentationFormat>Předvádění na obrazovce (16:9)</PresentationFormat>
  <Paragraphs>250</Paragraphs>
  <Slides>31</Slides>
  <Notes>16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7" baseType="lpstr">
      <vt:lpstr>Arial Narrow</vt:lpstr>
      <vt:lpstr>Courier New</vt:lpstr>
      <vt:lpstr>Times New Roman</vt:lpstr>
      <vt:lpstr>Verdana</vt:lpstr>
      <vt:lpstr>DWSS_pro_410</vt:lpstr>
      <vt:lpstr>Dokument</vt:lpstr>
      <vt:lpstr>SDAT – Sběr dat ČNB</vt:lpstr>
      <vt:lpstr>Program</vt:lpstr>
      <vt:lpstr>Komunikace, publikace podkladů</vt:lpstr>
      <vt:lpstr>Harmonogram</vt:lpstr>
      <vt:lpstr>Informace k testovacímu prostředí</vt:lpstr>
      <vt:lpstr>Informace k testovacímu prostředí</vt:lpstr>
      <vt:lpstr>Export metodik - témata</vt:lpstr>
      <vt:lpstr>Export metodik – doplnění struktury DO</vt:lpstr>
      <vt:lpstr>Export metodik – filtrování obsahu knihovny</vt:lpstr>
      <vt:lpstr>Export metodik – způsob publikace, použití  (1/3)</vt:lpstr>
      <vt:lpstr>Export metodik – způsob publikace, použití  (2/3)</vt:lpstr>
      <vt:lpstr>Export metodik – způsob publikace, použití  (3/3)</vt:lpstr>
      <vt:lpstr>Export metodik – změna WS</vt:lpstr>
      <vt:lpstr>Vykazovací povinnosti – obecné</vt:lpstr>
      <vt:lpstr>Vykazovací povinnosti – prohlížení</vt:lpstr>
      <vt:lpstr>Vykazovací povinnosti – prohlížení</vt:lpstr>
      <vt:lpstr>Vykazovací povinnosti – prohlížení</vt:lpstr>
      <vt:lpstr>Vykazovací povinnosti – prohlížení</vt:lpstr>
      <vt:lpstr>Vykazovací povinnosti – EBA/EIOPA</vt:lpstr>
      <vt:lpstr>Vykazovací povinnosti – EBA/EIOPA</vt:lpstr>
      <vt:lpstr>Vykazovací povinnosti – EBA/EIOPA</vt:lpstr>
      <vt:lpstr>Vykazovací povinnosti – finrep9_ind_ifrs</vt:lpstr>
      <vt:lpstr>Vykazovací povinnosti – finrep9_ind_ifrs</vt:lpstr>
      <vt:lpstr> Povolené změny v platných metodikách (1/5) </vt:lpstr>
      <vt:lpstr> Povolené změny v platných metodikách (2/5) </vt:lpstr>
      <vt:lpstr> Povolené změny v platných metodikách (3/5) </vt:lpstr>
      <vt:lpstr> Povolené změny v platných metodikách (4/5) </vt:lpstr>
      <vt:lpstr> Povolené změny v platných metodikách (5/5) </vt:lpstr>
      <vt:lpstr>Evidované dotazy</vt:lpstr>
      <vt:lpstr>Evidované dotazy</vt:lpstr>
      <vt:lpstr>Evidované dotazy</vt:lpstr>
    </vt:vector>
  </TitlesOfParts>
  <Company>Česká národní banka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TPS SDAT - prezentace pro jednání 15. 1. 2019</dc:title>
  <dc:creator>Kačer Martin</dc:creator>
  <cp:lastModifiedBy>Diviš Jan</cp:lastModifiedBy>
  <cp:revision>202</cp:revision>
  <cp:lastPrinted>2018-09-26T13:31:48Z</cp:lastPrinted>
  <dcterms:created xsi:type="dcterms:W3CDTF">2017-12-29T08:30:43Z</dcterms:created>
  <dcterms:modified xsi:type="dcterms:W3CDTF">2019-04-30T10:30:19Z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