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81" r:id="rId2"/>
    <p:sldId id="282" r:id="rId3"/>
    <p:sldId id="326" r:id="rId4"/>
    <p:sldId id="333" r:id="rId5"/>
    <p:sldId id="334" r:id="rId6"/>
    <p:sldId id="335" r:id="rId7"/>
    <p:sldId id="345" r:id="rId8"/>
    <p:sldId id="346" r:id="rId9"/>
    <p:sldId id="347" r:id="rId10"/>
    <p:sldId id="348" r:id="rId11"/>
    <p:sldId id="349" r:id="rId12"/>
    <p:sldId id="350" r:id="rId13"/>
    <p:sldId id="351" r:id="rId14"/>
    <p:sldId id="352" r:id="rId15"/>
    <p:sldId id="353" r:id="rId16"/>
    <p:sldId id="354" r:id="rId17"/>
    <p:sldId id="355" r:id="rId18"/>
    <p:sldId id="356" r:id="rId19"/>
  </p:sldIdLst>
  <p:sldSz cx="9144000" cy="5143500" type="screen16x9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ačer Martin" initials="MKač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E0C0"/>
    <a:srgbClr val="1BE819"/>
    <a:srgbClr val="67E0C0"/>
    <a:srgbClr val="99FF33"/>
    <a:srgbClr val="0000CC"/>
    <a:srgbClr val="FF3300"/>
    <a:srgbClr val="000099"/>
    <a:srgbClr val="000066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688" autoAdjust="0"/>
    <p:restoredTop sz="72795" autoAdjust="0"/>
  </p:normalViewPr>
  <p:slideViewPr>
    <p:cSldViewPr>
      <p:cViewPr varScale="1">
        <p:scale>
          <a:sx n="169" d="100"/>
          <a:sy n="169" d="100"/>
        </p:scale>
        <p:origin x="138" y="324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2" d="100"/>
          <a:sy n="92" d="100"/>
        </p:scale>
        <p:origin x="-3750" y="-126"/>
      </p:cViewPr>
      <p:guideLst>
        <p:guide orient="horz" pos="2880"/>
        <p:guide pos="2160"/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9187BD-AA03-4755-8319-791627D4D25B}" type="datetimeFigureOut">
              <a:rPr lang="cs-CZ" smtClean="0"/>
              <a:t>30.04.2019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4D2654-5FCC-49FC-9D75-BDF626B4F4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08585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4538"/>
            <a:ext cx="6616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715153"/>
            <a:ext cx="4984962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306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430306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F147F1C-1FFC-49F3-BB16-4F8338B51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4448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4410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1571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1571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5730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1975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3623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91483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1571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1571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1571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157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Úvodní snímek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779838" y="2193132"/>
            <a:ext cx="4679950" cy="2431256"/>
          </a:xfrm>
        </p:spPr>
        <p:txBody>
          <a:bodyPr/>
          <a:lstStyle>
            <a:lvl1pPr marL="0" indent="0">
              <a:buFontTx/>
              <a:buNone/>
              <a:defRPr smtClean="0"/>
            </a:lvl1pPr>
          </a:lstStyle>
          <a:p>
            <a:pPr lvl="0"/>
            <a:r>
              <a:rPr lang="cs-CZ" altLang="cs-CZ" noProof="0"/>
              <a:t>Kliknutím lze upravit styl předlohy.</a:t>
            </a:r>
          </a:p>
        </p:txBody>
      </p:sp>
      <p:pic>
        <p:nvPicPr>
          <p:cNvPr id="37902" name="Picture 14" descr="CNB_prezentace_2_2modraa_lista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38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1979613" y="69057"/>
            <a:ext cx="5905500" cy="355997"/>
          </a:xfrm>
        </p:spPr>
        <p:txBody>
          <a:bodyPr/>
          <a:lstStyle>
            <a:lvl1pPr>
              <a:defRPr b="0" smtClean="0">
                <a:effectLst/>
              </a:defRPr>
            </a:lvl1pPr>
          </a:lstStyle>
          <a:p>
            <a:pPr lvl="0"/>
            <a:r>
              <a:rPr lang="cs-CZ" altLang="cs-CZ" noProof="0"/>
              <a:t>Kliknutím lze upravit styl.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lIns="91440" tIns="45720" rIns="91440" bIns="4572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8D8E9A-DE48-45BC-874B-45930323E34B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648788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C8C7DE-4B96-41DA-98DA-E1CDB642FE52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1720851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459F0C-8DB9-4493-ACC8-98AC55D635DC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548511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5CF537-AEC3-4D4A-853B-B4BFEDEB78F6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2492064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833BBA-8498-4FCA-AF31-66ADDE646D29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050742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6024D7-F91E-49E7-BFBE-E5772D2DEC64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4132726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9B7616-FD7A-4D13-A9F7-3F9EA9C1634C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844028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DF4B08-5E4A-4083-9ADA-B101FC6E6134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2757281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092F18-4EF9-41CB-947F-38AC23436D65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821798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1170BC-933A-4F3F-B49A-0BA547F62F0F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886202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89EE42-611D-4BF5-8029-9AFCAC51EC04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906935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9" name="Picture 15" descr="CNB_prezentace_2_2modraa_lista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38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79613" y="57150"/>
            <a:ext cx="5903912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dirty="0"/>
              <a:t>Kliknutím lze upravit styl.</a:t>
            </a:r>
            <a:endParaRPr lang="en-CA" altLang="cs-CZ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681038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dirty="0"/>
              <a:t>Kliknutím lze upravit styly předlohy textu.</a:t>
            </a:r>
          </a:p>
          <a:p>
            <a:pPr lvl="1"/>
            <a:r>
              <a:rPr lang="cs-CZ" altLang="cs-CZ" dirty="0"/>
              <a:t>Druhá úroveň</a:t>
            </a:r>
          </a:p>
          <a:p>
            <a:pPr lvl="2"/>
            <a:r>
              <a:rPr lang="cs-CZ" altLang="cs-CZ" dirty="0"/>
              <a:t>Třetí úroveň</a:t>
            </a:r>
          </a:p>
          <a:p>
            <a:pPr lvl="3"/>
            <a:r>
              <a:rPr lang="cs-CZ" altLang="cs-CZ" dirty="0"/>
              <a:t>Čtvrtá úroveň</a:t>
            </a:r>
          </a:p>
          <a:p>
            <a:pPr lvl="4"/>
            <a:r>
              <a:rPr lang="cs-CZ" altLang="cs-CZ" dirty="0"/>
              <a:t>Pátá úroveň</a:t>
            </a:r>
            <a:endParaRPr lang="en-CA" altLang="cs-CZ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839891"/>
            <a:ext cx="2133600" cy="270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anose="020B0604030504040204" pitchFamily="34" charset="0"/>
              </a:defRPr>
            </a:lvl1pPr>
          </a:lstStyle>
          <a:p>
            <a:fld id="{A5E95346-4F63-4FAE-AE76-D69EA44B868D}" type="slidenum">
              <a:rPr lang="en-CA" altLang="cs-CZ" smtClean="0"/>
              <a:pPr/>
              <a:t>‹#›</a:t>
            </a:fld>
            <a:endParaRPr lang="en-CA" alt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i="1">
          <a:solidFill>
            <a:srgbClr val="0000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i="1">
          <a:solidFill>
            <a:srgbClr val="0000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i="1">
          <a:solidFill>
            <a:srgbClr val="0000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i="1">
          <a:solidFill>
            <a:srgbClr val="0000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•"/>
        <a:defRPr sz="2600">
          <a:solidFill>
            <a:schemeClr val="accent2"/>
          </a:solidFill>
          <a:latin typeface="Verdana" panose="020B0604030504040204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•"/>
        <a:defRPr sz="2400">
          <a:solidFill>
            <a:schemeClr val="accent2"/>
          </a:solidFill>
          <a:latin typeface="Verdana" panose="020B0604030504040204" pitchFamily="34" charset="0"/>
        </a:defRPr>
      </a:lvl3pPr>
      <a:lvl4pPr marL="1600200" indent="-230188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•"/>
        <a:defRPr sz="2000">
          <a:solidFill>
            <a:schemeClr val="accent2"/>
          </a:solidFill>
          <a:latin typeface="Verdana" panose="020B0604030504040204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•"/>
        <a:defRPr sz="2000">
          <a:solidFill>
            <a:schemeClr val="accent2"/>
          </a:solidFill>
          <a:latin typeface="Verdana" panose="020B060403050404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3.xml"/><Relationship Id="rId5" Type="http://schemas.openxmlformats.org/officeDocument/2006/relationships/hyperlink" Target="mailto:sdat@cnb.cz" TargetMode="External"/><Relationship Id="rId4" Type="http://schemas.openxmlformats.org/officeDocument/2006/relationships/hyperlink" Target="https://www.cnb.cz/cs/statistika/sdat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771800" y="123478"/>
            <a:ext cx="5256584" cy="355997"/>
          </a:xfrm>
        </p:spPr>
        <p:txBody>
          <a:bodyPr/>
          <a:lstStyle/>
          <a:p>
            <a:r>
              <a:rPr lang="cs-CZ" altLang="cs-CZ" b="1" dirty="0"/>
              <a:t>SDAT – Sběr dat ČNB</a:t>
            </a:r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07504" y="2247714"/>
            <a:ext cx="8640960" cy="1944793"/>
          </a:xfrm>
        </p:spPr>
        <p:txBody>
          <a:bodyPr/>
          <a:lstStyle/>
          <a:p>
            <a:pPr algn="r"/>
            <a:r>
              <a:rPr lang="cs-CZ" altLang="cs-CZ" dirty="0" smtClean="0"/>
              <a:t>Jednání pracovní technické skupiny SDAT</a:t>
            </a:r>
            <a:endParaRPr lang="cs-CZ" altLang="cs-CZ" dirty="0"/>
          </a:p>
          <a:p>
            <a:pPr algn="r"/>
            <a:r>
              <a:rPr lang="cs-CZ" altLang="cs-CZ" sz="1800" dirty="0" smtClean="0">
                <a:solidFill>
                  <a:schemeClr val="accent2"/>
                </a:solidFill>
              </a:rPr>
              <a:t>25.10.2018</a:t>
            </a:r>
          </a:p>
          <a:p>
            <a:pPr algn="r"/>
            <a:r>
              <a:rPr lang="cs-CZ" altLang="cs-CZ" sz="1800" dirty="0" smtClean="0">
                <a:solidFill>
                  <a:schemeClr val="accent2"/>
                </a:solidFill>
              </a:rPr>
              <a:t>ČNB</a:t>
            </a:r>
            <a:endParaRPr lang="cs-CZ" altLang="cs-CZ" sz="1800" dirty="0">
              <a:solidFill>
                <a:schemeClr val="accent2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10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80" y="57150"/>
            <a:ext cx="6191845" cy="378619"/>
          </a:xfrm>
        </p:spPr>
        <p:txBody>
          <a:bodyPr/>
          <a:lstStyle/>
          <a:p>
            <a:r>
              <a:rPr lang="cs-CZ" altLang="cs-CZ" dirty="0" smtClean="0">
                <a:effectLst/>
              </a:rPr>
              <a:t>Export metodiky EBA- chyby</a:t>
            </a:r>
            <a:endParaRPr lang="cs-CZ" altLang="cs-CZ" dirty="0">
              <a:effectLst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17748" y="681038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lvl="1" indent="-342900"/>
            <a:r>
              <a:rPr lang="cs-CZ" sz="1900" kern="0" dirty="0">
                <a:solidFill>
                  <a:schemeClr val="tx1"/>
                </a:solidFill>
              </a:rPr>
              <a:t>Číselníky nemají hierarchii (</a:t>
            </a:r>
            <a:r>
              <a:rPr lang="cs-CZ" sz="1900" kern="0" dirty="0" smtClean="0">
                <a:solidFill>
                  <a:schemeClr val="tx1"/>
                </a:solidFill>
              </a:rPr>
              <a:t>BSC) </a:t>
            </a:r>
            <a:r>
              <a:rPr lang="cs-CZ" sz="1700" dirty="0"/>
              <a:t>- jsou transformovány na Domény číselníků s hierarchickými vztahy položek.</a:t>
            </a:r>
          </a:p>
          <a:p>
            <a:pPr marL="342900" lvl="1" indent="-342900"/>
            <a:endParaRPr lang="cs-CZ" sz="1900" kern="0" dirty="0" smtClean="0">
              <a:solidFill>
                <a:schemeClr val="tx1"/>
              </a:solidFill>
            </a:endParaRPr>
          </a:p>
          <a:p>
            <a:pPr marL="342900" lvl="1" indent="-342900"/>
            <a:r>
              <a:rPr lang="cs-CZ" sz="1900" kern="0" dirty="0" smtClean="0">
                <a:solidFill>
                  <a:schemeClr val="tx1"/>
                </a:solidFill>
              </a:rPr>
              <a:t>Chybí </a:t>
            </a:r>
            <a:r>
              <a:rPr lang="cs-CZ" sz="1900" kern="0" dirty="0" err="1">
                <a:solidFill>
                  <a:schemeClr val="tx1"/>
                </a:solidFill>
              </a:rPr>
              <a:t>mezivýkazové</a:t>
            </a:r>
            <a:r>
              <a:rPr lang="cs-CZ" sz="1900" kern="0" dirty="0">
                <a:solidFill>
                  <a:schemeClr val="tx1"/>
                </a:solidFill>
              </a:rPr>
              <a:t> </a:t>
            </a:r>
            <a:r>
              <a:rPr lang="cs-CZ" sz="1900" kern="0" dirty="0" smtClean="0">
                <a:solidFill>
                  <a:schemeClr val="tx1"/>
                </a:solidFill>
              </a:rPr>
              <a:t>kontroly (BSC) – </a:t>
            </a:r>
            <a:r>
              <a:rPr lang="cs-CZ" sz="1700" dirty="0"/>
              <a:t>bude doplněno v další verzi</a:t>
            </a:r>
          </a:p>
          <a:p>
            <a:pPr marL="342900" lvl="1" indent="-342900"/>
            <a:endParaRPr lang="cs-CZ" sz="1900" kern="0" dirty="0">
              <a:solidFill>
                <a:schemeClr val="tx1"/>
              </a:solidFill>
            </a:endParaRPr>
          </a:p>
          <a:p>
            <a:pPr marL="342900" lvl="1" indent="-342900"/>
            <a:endParaRPr lang="cs-CZ" sz="1900" kern="0" dirty="0">
              <a:solidFill>
                <a:schemeClr val="tx1"/>
              </a:solidFill>
            </a:endParaRPr>
          </a:p>
          <a:p>
            <a:pPr marL="342900" lvl="1" indent="-342900"/>
            <a:endParaRPr lang="cs-CZ" sz="1900" kern="0" dirty="0">
              <a:solidFill>
                <a:schemeClr val="tx1"/>
              </a:solidFill>
            </a:endParaRPr>
          </a:p>
          <a:p>
            <a:endParaRPr lang="cs-CZ" sz="2000" dirty="0"/>
          </a:p>
          <a:p>
            <a:pPr lvl="0"/>
            <a:endParaRPr lang="cs-CZ" sz="1900" kern="0" dirty="0"/>
          </a:p>
          <a:p>
            <a:pPr marL="342900" lvl="1" indent="-342900"/>
            <a:endParaRPr lang="cs-CZ" sz="1700" dirty="0"/>
          </a:p>
          <a:p>
            <a:pPr lvl="1"/>
            <a:endParaRPr lang="cs-CZ" sz="2000" dirty="0" smtClean="0"/>
          </a:p>
          <a:p>
            <a:pPr lvl="1"/>
            <a:endParaRPr lang="cs-CZ" sz="2400" kern="0" dirty="0"/>
          </a:p>
          <a:p>
            <a:pPr lvl="1"/>
            <a:endParaRPr lang="cs-CZ" kern="0" dirty="0"/>
          </a:p>
          <a:p>
            <a:pPr marL="0" indent="0">
              <a:buNone/>
            </a:pPr>
            <a:endParaRPr lang="cs-CZ" kern="0" dirty="0"/>
          </a:p>
        </p:txBody>
      </p:sp>
    </p:spTree>
    <p:extLst>
      <p:ext uri="{BB962C8B-B14F-4D97-AF65-F5344CB8AC3E}">
        <p14:creationId xmlns:p14="http://schemas.microsoft.com/office/powerpoint/2010/main" val="260368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11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80" y="57150"/>
            <a:ext cx="6191845" cy="378619"/>
          </a:xfrm>
        </p:spPr>
        <p:txBody>
          <a:bodyPr/>
          <a:lstStyle/>
          <a:p>
            <a:r>
              <a:rPr lang="cs-CZ" altLang="cs-CZ" dirty="0" smtClean="0">
                <a:effectLst/>
              </a:rPr>
              <a:t>Export metodiky EBA- dotazy</a:t>
            </a:r>
            <a:endParaRPr lang="cs-CZ" altLang="cs-CZ" dirty="0">
              <a:effectLst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17748" y="681038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cs-CZ" sz="1900" kern="0" dirty="0"/>
              <a:t>V nové/vzorové metodice EBA byl v důsledku přechodu na EBA formát výrazně zredukován počet výkazů. Doposud byla různá periodicita zasílání datových oblastí řešena právě jejich vyčleněním do samostatných výkazů (např. COS60, FIK70, FIK80):</a:t>
            </a:r>
          </a:p>
          <a:p>
            <a:r>
              <a:rPr lang="cs-CZ" sz="1900" kern="0" dirty="0"/>
              <a:t>a. Jak bude </a:t>
            </a:r>
            <a:r>
              <a:rPr lang="cs-CZ" sz="1900" kern="0" dirty="0" smtClean="0"/>
              <a:t>ve </a:t>
            </a:r>
            <a:r>
              <a:rPr lang="cs-CZ" sz="1900" kern="0" dirty="0"/>
              <a:t>„sloučeném“ výkazu – řešena různá periodicita zasílání datových oblastí? </a:t>
            </a:r>
          </a:p>
          <a:p>
            <a:r>
              <a:rPr lang="cs-CZ" sz="1900" kern="0" dirty="0"/>
              <a:t>b. Jakým způsobem bude tato skutečnost zohledněna v kontrolách?</a:t>
            </a:r>
          </a:p>
          <a:p>
            <a:r>
              <a:rPr lang="cs-CZ" sz="1900" kern="0" dirty="0"/>
              <a:t>c. Skutečně bude celá oblast FINREP zasílána jako jeden výkaz?</a:t>
            </a:r>
          </a:p>
          <a:p>
            <a:pPr lvl="0"/>
            <a:r>
              <a:rPr lang="cs-CZ" sz="1900" kern="0" dirty="0" smtClean="0"/>
              <a:t>Ve </a:t>
            </a:r>
            <a:r>
              <a:rPr lang="cs-CZ" sz="1900" kern="0" dirty="0"/>
              <a:t>vzorové metodice EBA jsme nenašli verzi pro výkazy FINREP na individuální bázi. </a:t>
            </a:r>
            <a:r>
              <a:rPr lang="cs-CZ" sz="1900" kern="0" dirty="0" smtClean="0"/>
              <a:t>(„</a:t>
            </a:r>
            <a:r>
              <a:rPr lang="cs-CZ" sz="1900" kern="0" dirty="0"/>
              <a:t>finrep9_con_ifrs“)?</a:t>
            </a:r>
          </a:p>
          <a:p>
            <a:pPr marL="0" indent="0">
              <a:buNone/>
            </a:pPr>
            <a:r>
              <a:rPr lang="cs-CZ" sz="1900" kern="0" dirty="0" smtClean="0"/>
              <a:t>(</a:t>
            </a:r>
            <a:r>
              <a:rPr lang="cs-CZ" sz="1900" kern="0" dirty="0" err="1" smtClean="0"/>
              <a:t>Ariton</a:t>
            </a:r>
            <a:r>
              <a:rPr lang="cs-CZ" sz="1900" kern="0" dirty="0"/>
              <a:t>)</a:t>
            </a:r>
          </a:p>
          <a:p>
            <a:pPr marL="342900" lvl="1" indent="-342900"/>
            <a:endParaRPr lang="cs-CZ" sz="1900" kern="0" dirty="0">
              <a:solidFill>
                <a:schemeClr val="tx1"/>
              </a:solidFill>
            </a:endParaRPr>
          </a:p>
          <a:p>
            <a:pPr marL="342900" lvl="1" indent="-342900"/>
            <a:endParaRPr lang="cs-CZ" sz="1900" kern="0" dirty="0">
              <a:solidFill>
                <a:schemeClr val="tx1"/>
              </a:solidFill>
            </a:endParaRPr>
          </a:p>
          <a:p>
            <a:pPr marL="342900" lvl="1" indent="-342900"/>
            <a:endParaRPr lang="cs-CZ" sz="1900" kern="0" dirty="0">
              <a:solidFill>
                <a:schemeClr val="tx1"/>
              </a:solidFill>
            </a:endParaRPr>
          </a:p>
          <a:p>
            <a:endParaRPr lang="cs-CZ" sz="2000" dirty="0"/>
          </a:p>
          <a:p>
            <a:pPr lvl="0"/>
            <a:endParaRPr lang="cs-CZ" sz="1900" kern="0" dirty="0"/>
          </a:p>
          <a:p>
            <a:pPr marL="342900" lvl="1" indent="-342900"/>
            <a:endParaRPr lang="cs-CZ" sz="1700" dirty="0"/>
          </a:p>
          <a:p>
            <a:pPr lvl="1"/>
            <a:endParaRPr lang="cs-CZ" sz="2000" dirty="0" smtClean="0"/>
          </a:p>
          <a:p>
            <a:pPr lvl="1"/>
            <a:endParaRPr lang="cs-CZ" sz="2400" kern="0" dirty="0"/>
          </a:p>
          <a:p>
            <a:pPr lvl="1"/>
            <a:endParaRPr lang="cs-CZ" kern="0" dirty="0"/>
          </a:p>
          <a:p>
            <a:pPr marL="0" indent="0">
              <a:buNone/>
            </a:pPr>
            <a:endParaRPr lang="cs-CZ" kern="0" dirty="0"/>
          </a:p>
        </p:txBody>
      </p:sp>
    </p:spTree>
    <p:extLst>
      <p:ext uri="{BB962C8B-B14F-4D97-AF65-F5344CB8AC3E}">
        <p14:creationId xmlns:p14="http://schemas.microsoft.com/office/powerpoint/2010/main" val="2635578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57150"/>
            <a:ext cx="6839917" cy="378619"/>
          </a:xfrm>
        </p:spPr>
        <p:txBody>
          <a:bodyPr/>
          <a:lstStyle/>
          <a:p>
            <a:r>
              <a:rPr lang="cs-CZ" altLang="cs-CZ" dirty="0">
                <a:effectLst/>
              </a:rPr>
              <a:t>Mapování výkazů </a:t>
            </a:r>
            <a:r>
              <a:rPr lang="cs-CZ" altLang="cs-CZ" dirty="0" err="1">
                <a:effectLst/>
              </a:rPr>
              <a:t>MtS</a:t>
            </a:r>
            <a:r>
              <a:rPr lang="cs-CZ" altLang="cs-CZ" dirty="0">
                <a:effectLst/>
              </a:rPr>
              <a:t> na XBRL taxonomie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 smtClean="0"/>
              <a:t>Mapování údajů probíhá v </a:t>
            </a:r>
            <a:r>
              <a:rPr lang="cs-CZ" sz="2000" dirty="0" err="1" smtClean="0"/>
              <a:t>excelovských</a:t>
            </a:r>
            <a:r>
              <a:rPr lang="cs-CZ" sz="2000" dirty="0" smtClean="0"/>
              <a:t> strukturách layoutů z EBA</a:t>
            </a:r>
          </a:p>
          <a:p>
            <a:r>
              <a:rPr lang="cs-CZ" sz="2000" dirty="0" smtClean="0"/>
              <a:t>Pro jednotlivé </a:t>
            </a:r>
            <a:r>
              <a:rPr lang="cs-CZ" sz="2000" dirty="0" err="1" smtClean="0"/>
              <a:t>datapointy</a:t>
            </a:r>
            <a:r>
              <a:rPr lang="cs-CZ" sz="2000" dirty="0" smtClean="0"/>
              <a:t> se uvnitř </a:t>
            </a:r>
            <a:r>
              <a:rPr lang="cs-CZ" sz="2000" dirty="0" err="1" smtClean="0"/>
              <a:t>excelovské</a:t>
            </a:r>
            <a:r>
              <a:rPr lang="cs-CZ" sz="2000" dirty="0" smtClean="0"/>
              <a:t> buňky identifikuje pozice odpovídajícího údaje v </a:t>
            </a:r>
            <a:r>
              <a:rPr lang="cs-CZ" sz="2000" dirty="0" err="1" smtClean="0"/>
              <a:t>MtS</a:t>
            </a:r>
            <a:endParaRPr lang="cs-CZ" sz="2000" dirty="0" smtClean="0"/>
          </a:p>
          <a:p>
            <a:r>
              <a:rPr lang="cs-CZ" sz="2000" dirty="0" smtClean="0"/>
              <a:t>Pro statické údaje je identifikace složena z kódu datové oblasti a řádko-sloupcové pozice</a:t>
            </a:r>
          </a:p>
          <a:p>
            <a:pPr lvl="1"/>
            <a:r>
              <a:rPr lang="cs-CZ" sz="1800" dirty="0" smtClean="0"/>
              <a:t>Např.: LRK11_11(3,1)</a:t>
            </a:r>
          </a:p>
          <a:p>
            <a:r>
              <a:rPr lang="cs-CZ" sz="2000" dirty="0" smtClean="0"/>
              <a:t>Pro dynamické údaje je navíc definováno, kde se v datové oblasti v </a:t>
            </a:r>
            <a:r>
              <a:rPr lang="cs-CZ" sz="2000" dirty="0" err="1" smtClean="0"/>
              <a:t>MtS</a:t>
            </a:r>
            <a:r>
              <a:rPr lang="cs-CZ" sz="2000" dirty="0" smtClean="0"/>
              <a:t> nachází hodnota dynamické dimenze v EBA</a:t>
            </a:r>
          </a:p>
          <a:p>
            <a:pPr lvl="1"/>
            <a:r>
              <a:rPr lang="cs-CZ" sz="1800" dirty="0" smtClean="0"/>
              <a:t>Např.: COK20_11(*,1) LEC:COK20_11(*,2)</a:t>
            </a: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33BBA-8498-4FCA-AF31-66ADDE646D29}" type="slidenum">
              <a:rPr lang="en-CA" altLang="cs-CZ" smtClean="0"/>
              <a:pPr/>
              <a:t>12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2471963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Mapování – příklad statického údaje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33BBA-8498-4FCA-AF31-66ADDE646D29}" type="slidenum">
              <a:rPr lang="en-CA" altLang="cs-CZ" smtClean="0"/>
              <a:pPr/>
              <a:t>13</a:t>
            </a:fld>
            <a:endParaRPr lang="en-CA" altLang="cs-CZ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582758"/>
            <a:ext cx="7374979" cy="4560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2841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Mapování – příklad výpočtu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33BBA-8498-4FCA-AF31-66ADDE646D29}" type="slidenum">
              <a:rPr lang="en-CA" altLang="cs-CZ" smtClean="0"/>
              <a:pPr/>
              <a:t>14</a:t>
            </a:fld>
            <a:endParaRPr lang="en-CA" altLang="cs-CZ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25" y="1347788"/>
            <a:ext cx="7753350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890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57150"/>
            <a:ext cx="7127949" cy="378619"/>
          </a:xfrm>
        </p:spPr>
        <p:txBody>
          <a:bodyPr/>
          <a:lstStyle/>
          <a:p>
            <a:r>
              <a:rPr lang="cs-CZ" dirty="0" smtClean="0"/>
              <a:t>Mapování – příklad dynamického řádku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33BBA-8498-4FCA-AF31-66ADDE646D29}" type="slidenum">
              <a:rPr lang="en-CA" altLang="cs-CZ" smtClean="0"/>
              <a:pPr/>
              <a:t>15</a:t>
            </a:fld>
            <a:endParaRPr lang="en-CA" altLang="cs-CZ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555525"/>
            <a:ext cx="5904656" cy="4594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9966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57150"/>
            <a:ext cx="8064896" cy="378619"/>
          </a:xfrm>
        </p:spPr>
        <p:txBody>
          <a:bodyPr/>
          <a:lstStyle/>
          <a:p>
            <a:r>
              <a:rPr lang="cs-CZ" dirty="0" smtClean="0"/>
              <a:t>Mapování – příklad dynamického řádku se 2 parametry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33BBA-8498-4FCA-AF31-66ADDE646D29}" type="slidenum">
              <a:rPr lang="en-CA" altLang="cs-CZ" smtClean="0"/>
              <a:pPr/>
              <a:t>16</a:t>
            </a:fld>
            <a:endParaRPr lang="en-CA" altLang="cs-CZ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27534"/>
            <a:ext cx="8748464" cy="4243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92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79712" y="57150"/>
            <a:ext cx="5903813" cy="378619"/>
          </a:xfrm>
        </p:spPr>
        <p:txBody>
          <a:bodyPr/>
          <a:lstStyle/>
          <a:p>
            <a:r>
              <a:rPr lang="cs-CZ" dirty="0" smtClean="0"/>
              <a:t>Mapování – příklad karty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33BBA-8498-4FCA-AF31-66ADDE646D29}" type="slidenum">
              <a:rPr lang="en-CA" altLang="cs-CZ" smtClean="0"/>
              <a:pPr/>
              <a:t>17</a:t>
            </a:fld>
            <a:endParaRPr lang="en-CA" altLang="cs-CZ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666141"/>
            <a:ext cx="6613178" cy="4477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2779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57150"/>
            <a:ext cx="7632005" cy="378619"/>
          </a:xfrm>
        </p:spPr>
        <p:txBody>
          <a:bodyPr/>
          <a:lstStyle/>
          <a:p>
            <a:r>
              <a:rPr lang="cs-CZ" dirty="0" smtClean="0"/>
              <a:t>Mapování – příklad EBA karty vs. </a:t>
            </a:r>
            <a:r>
              <a:rPr lang="cs-CZ" dirty="0" err="1" smtClean="0"/>
              <a:t>MtS</a:t>
            </a:r>
            <a:r>
              <a:rPr lang="cs-CZ" dirty="0" smtClean="0"/>
              <a:t> dynamická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33BBA-8498-4FCA-AF31-66ADDE646D29}" type="slidenum">
              <a:rPr lang="en-CA" altLang="cs-CZ" smtClean="0"/>
              <a:pPr/>
              <a:t>18</a:t>
            </a:fld>
            <a:endParaRPr lang="en-CA" altLang="cs-CZ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627534"/>
            <a:ext cx="6768752" cy="4340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9709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2</a:t>
            </a:fld>
            <a:endParaRPr lang="en-CA" altLang="cs-CZ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effectLst/>
              </a:rPr>
              <a:t>Obsah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cs-CZ" sz="2200" dirty="0" smtClean="0"/>
              <a:t>Organizace pracovní skupiny</a:t>
            </a:r>
            <a:endParaRPr lang="cs-CZ" altLang="cs-CZ" sz="2200" i="1" dirty="0" smtClean="0">
              <a:solidFill>
                <a:srgbClr val="FF0000"/>
              </a:solidFill>
            </a:endParaRPr>
          </a:p>
          <a:p>
            <a:pPr lvl="1"/>
            <a:r>
              <a:rPr lang="cs-CZ" altLang="cs-CZ" sz="1600" dirty="0" smtClean="0"/>
              <a:t>Jednání pracovní skupiny</a:t>
            </a:r>
          </a:p>
          <a:p>
            <a:pPr lvl="1"/>
            <a:r>
              <a:rPr lang="cs-CZ" altLang="cs-CZ" sz="1600" dirty="0" smtClean="0"/>
              <a:t>Pravidla komunikace, publikace podkladů</a:t>
            </a:r>
          </a:p>
          <a:p>
            <a:r>
              <a:rPr lang="cs-CZ" altLang="cs-CZ" sz="2200" dirty="0" smtClean="0"/>
              <a:t>Harmonogram – nejbližší milníky</a:t>
            </a:r>
            <a:endParaRPr lang="cs-CZ" altLang="cs-CZ" sz="2200" dirty="0"/>
          </a:p>
          <a:p>
            <a:pPr lvl="1"/>
            <a:r>
              <a:rPr lang="cs-CZ" sz="1600" dirty="0" smtClean="0"/>
              <a:t>publikace vykazovacích služeb</a:t>
            </a:r>
            <a:endParaRPr lang="cs-CZ" sz="1600" dirty="0"/>
          </a:p>
          <a:p>
            <a:pPr lvl="1"/>
            <a:r>
              <a:rPr lang="cs-CZ" sz="1600" smtClean="0"/>
              <a:t>spuštění </a:t>
            </a:r>
            <a:r>
              <a:rPr lang="cs-CZ" sz="1600" dirty="0" smtClean="0"/>
              <a:t>testovacího prostředí</a:t>
            </a:r>
          </a:p>
          <a:p>
            <a:pPr marL="342900" lvl="1" indent="-342900"/>
            <a:r>
              <a:rPr lang="cs-CZ" sz="2200" dirty="0" smtClean="0">
                <a:solidFill>
                  <a:schemeClr val="tx1"/>
                </a:solidFill>
                <a:ea typeface="+mn-ea"/>
                <a:cs typeface="+mn-cs"/>
              </a:rPr>
              <a:t>Diskuze nad dotazy</a:t>
            </a:r>
          </a:p>
          <a:p>
            <a:pPr marL="342900" lvl="1" indent="-342900"/>
            <a:r>
              <a:rPr lang="cs-CZ" sz="2200" dirty="0" smtClean="0">
                <a:solidFill>
                  <a:schemeClr val="tx1"/>
                </a:solidFill>
                <a:ea typeface="+mn-ea"/>
                <a:cs typeface="+mn-cs"/>
              </a:rPr>
              <a:t>Prezentace mapování mezi výkazy </a:t>
            </a:r>
            <a:r>
              <a:rPr lang="cs-CZ" sz="2200" dirty="0" err="1" smtClean="0">
                <a:solidFill>
                  <a:schemeClr val="tx1"/>
                </a:solidFill>
                <a:ea typeface="+mn-ea"/>
                <a:cs typeface="+mn-cs"/>
              </a:rPr>
              <a:t>MtS</a:t>
            </a:r>
            <a:r>
              <a:rPr lang="cs-CZ" sz="2200" dirty="0" smtClean="0">
                <a:solidFill>
                  <a:schemeClr val="tx1"/>
                </a:solidFill>
                <a:ea typeface="+mn-ea"/>
                <a:cs typeface="+mn-cs"/>
              </a:rPr>
              <a:t> a odpovídající EBA tax.</a:t>
            </a:r>
          </a:p>
          <a:p>
            <a:pPr marL="342900" lvl="1" indent="-342900"/>
            <a:r>
              <a:rPr lang="cs-CZ" sz="2200" dirty="0" smtClean="0">
                <a:solidFill>
                  <a:schemeClr val="tx1"/>
                </a:solidFill>
                <a:ea typeface="+mn-ea"/>
                <a:cs typeface="+mn-cs"/>
              </a:rPr>
              <a:t>Závěr</a:t>
            </a:r>
            <a:endParaRPr lang="cs-CZ" sz="1600" dirty="0"/>
          </a:p>
          <a:p>
            <a:pPr lvl="1"/>
            <a:endParaRPr lang="cs-CZ" sz="2000" dirty="0"/>
          </a:p>
          <a:p>
            <a:pPr lvl="1"/>
            <a:endParaRPr lang="cs-CZ" sz="2000" dirty="0" smtClean="0"/>
          </a:p>
          <a:p>
            <a:pPr lvl="1"/>
            <a:endParaRPr lang="cs-CZ" sz="20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3</a:t>
            </a:fld>
            <a:endParaRPr lang="en-CA" altLang="cs-CZ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effectLst/>
              </a:rPr>
              <a:t>Komunikace, publikace podkladů</a:t>
            </a:r>
            <a:endParaRPr lang="cs-CZ" altLang="cs-CZ" dirty="0">
              <a:effectLst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17748" y="681038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dirty="0"/>
              <a:t>Web</a:t>
            </a:r>
          </a:p>
          <a:p>
            <a:pPr lvl="1"/>
            <a:r>
              <a:rPr lang="cs-CZ" dirty="0">
                <a:hlinkClick r:id="rId4"/>
              </a:rPr>
              <a:t>https://www.cnb.cz/cs/statistika/sdat/</a:t>
            </a:r>
            <a:endParaRPr lang="cs-CZ" dirty="0"/>
          </a:p>
          <a:p>
            <a:pPr lvl="1"/>
            <a:r>
              <a:rPr lang="cs-CZ" dirty="0"/>
              <a:t>Notifikace o aktualizacích</a:t>
            </a:r>
          </a:p>
          <a:p>
            <a:r>
              <a:rPr lang="cs-CZ" dirty="0"/>
              <a:t>E-mail</a:t>
            </a:r>
          </a:p>
          <a:p>
            <a:pPr lvl="1"/>
            <a:r>
              <a:rPr lang="cs-CZ" dirty="0">
                <a:hlinkClick r:id="rId5"/>
              </a:rPr>
              <a:t>sdat@cnb.cz</a:t>
            </a:r>
            <a:endParaRPr lang="cs-CZ" dirty="0"/>
          </a:p>
          <a:p>
            <a:pPr lvl="1"/>
            <a:r>
              <a:rPr lang="cs-CZ" dirty="0" err="1"/>
              <a:t>Subject</a:t>
            </a:r>
            <a:r>
              <a:rPr lang="cs-CZ" dirty="0"/>
              <a:t>: SDAT TPS</a:t>
            </a:r>
          </a:p>
        </p:txBody>
      </p:sp>
    </p:spTree>
    <p:extLst>
      <p:ext uri="{BB962C8B-B14F-4D97-AF65-F5344CB8AC3E}">
        <p14:creationId xmlns:p14="http://schemas.microsoft.com/office/powerpoint/2010/main" val="39230838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4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effectLst/>
              </a:rPr>
              <a:t>Harmonogram – nejbližší milníky</a:t>
            </a:r>
            <a:endParaRPr lang="cs-CZ" altLang="cs-CZ" dirty="0">
              <a:effectLst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17748" y="681038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000" kern="0" dirty="0" smtClean="0"/>
              <a:t>Publikace služeb pro vykazování</a:t>
            </a:r>
          </a:p>
          <a:p>
            <a:pPr lvl="1"/>
            <a:r>
              <a:rPr lang="cs-CZ" sz="1700" dirty="0"/>
              <a:t>31.10.2018</a:t>
            </a:r>
          </a:p>
          <a:p>
            <a:pPr lvl="1"/>
            <a:r>
              <a:rPr lang="cs-CZ" sz="1700" dirty="0" err="1"/>
              <a:t>ZaslaniVstupniZpravy</a:t>
            </a:r>
            <a:endParaRPr lang="cs-CZ" sz="1700" dirty="0"/>
          </a:p>
          <a:p>
            <a:pPr lvl="2"/>
            <a:r>
              <a:rPr lang="cs-CZ" sz="1500" dirty="0" smtClean="0"/>
              <a:t>XML vzorky odpovědí</a:t>
            </a:r>
            <a:endParaRPr lang="cs-CZ" sz="1500" dirty="0"/>
          </a:p>
          <a:p>
            <a:r>
              <a:rPr lang="cs-CZ" sz="2000" kern="0" dirty="0" smtClean="0"/>
              <a:t>Testovací prostředí</a:t>
            </a:r>
            <a:endParaRPr lang="cs-CZ" sz="2000" kern="0" dirty="0"/>
          </a:p>
          <a:p>
            <a:pPr lvl="1"/>
            <a:r>
              <a:rPr lang="cs-CZ" sz="1700" dirty="0" smtClean="0"/>
              <a:t>2.1.2019</a:t>
            </a:r>
          </a:p>
          <a:p>
            <a:pPr lvl="1"/>
            <a:r>
              <a:rPr lang="cs-CZ" sz="1700" dirty="0"/>
              <a:t>Externí portál (prezentace </a:t>
            </a:r>
            <a:r>
              <a:rPr lang="cs-CZ" sz="1700" dirty="0" err="1"/>
              <a:t>metapopisu</a:t>
            </a:r>
            <a:r>
              <a:rPr lang="cs-CZ" sz="1700" dirty="0"/>
              <a:t> a vykazovacích povinností)</a:t>
            </a:r>
          </a:p>
          <a:p>
            <a:pPr lvl="1"/>
            <a:r>
              <a:rPr lang="cs-CZ" sz="1700" dirty="0"/>
              <a:t>Informační služby (</a:t>
            </a:r>
            <a:r>
              <a:rPr lang="cs-CZ" sz="1700" dirty="0" err="1"/>
              <a:t>metapopis</a:t>
            </a:r>
            <a:r>
              <a:rPr lang="cs-CZ" sz="1700" dirty="0"/>
              <a:t>, vykazovací povinnosti, správa Osob</a:t>
            </a:r>
          </a:p>
          <a:p>
            <a:pPr lvl="1"/>
            <a:r>
              <a:rPr lang="cs-CZ" sz="1700" dirty="0"/>
              <a:t>Pro přístup k WS bude třeba komerční serverový certifikát vydaný ČR autoritou</a:t>
            </a:r>
            <a:r>
              <a:rPr lang="cs-CZ" sz="1700" dirty="0" smtClean="0"/>
              <a:t>.</a:t>
            </a:r>
          </a:p>
          <a:p>
            <a:pPr lvl="1"/>
            <a:r>
              <a:rPr lang="cs-CZ" sz="1700" dirty="0" smtClean="0"/>
              <a:t>Doručení potřebných údajů si vyžádá ČNB mailem.</a:t>
            </a:r>
            <a:endParaRPr lang="cs-CZ" sz="1700" dirty="0"/>
          </a:p>
        </p:txBody>
      </p:sp>
    </p:spTree>
    <p:extLst>
      <p:ext uri="{BB962C8B-B14F-4D97-AF65-F5344CB8AC3E}">
        <p14:creationId xmlns:p14="http://schemas.microsoft.com/office/powerpoint/2010/main" val="3912040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5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effectLst/>
              </a:rPr>
              <a:t>Dotazy - okruhy</a:t>
            </a:r>
            <a:endParaRPr lang="cs-CZ" altLang="cs-CZ" dirty="0">
              <a:effectLst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717748" y="681038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cs-CZ" sz="2400" dirty="0"/>
              <a:t>Export </a:t>
            </a:r>
            <a:r>
              <a:rPr lang="cs-CZ" sz="2400" dirty="0" smtClean="0"/>
              <a:t>metodiky</a:t>
            </a:r>
          </a:p>
          <a:p>
            <a:pPr lvl="1"/>
            <a:r>
              <a:rPr lang="cs-CZ" sz="2200" dirty="0" smtClean="0"/>
              <a:t> </a:t>
            </a:r>
            <a:r>
              <a:rPr lang="cs-CZ" sz="2200" dirty="0"/>
              <a:t>zjištěné chyby, </a:t>
            </a:r>
            <a:endParaRPr lang="cs-CZ" sz="2200" dirty="0" smtClean="0"/>
          </a:p>
          <a:p>
            <a:pPr lvl="1"/>
            <a:r>
              <a:rPr lang="cs-CZ" sz="2200" dirty="0" smtClean="0"/>
              <a:t>dotazy </a:t>
            </a:r>
            <a:r>
              <a:rPr lang="cs-CZ" sz="2200" dirty="0"/>
              <a:t>na obsah</a:t>
            </a:r>
          </a:p>
          <a:p>
            <a:pPr lvl="0"/>
            <a:r>
              <a:rPr lang="cs-CZ" sz="2400" dirty="0"/>
              <a:t>Struktura výkazů, poziční identifikátory</a:t>
            </a:r>
          </a:p>
          <a:p>
            <a:pPr lvl="0"/>
            <a:r>
              <a:rPr lang="cs-CZ" sz="2400" dirty="0"/>
              <a:t>Dotazy k oblasti </a:t>
            </a:r>
            <a:r>
              <a:rPr lang="cs-CZ" sz="2400" dirty="0" smtClean="0"/>
              <a:t>výkaznictví EBA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549108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6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effectLst/>
              </a:rPr>
              <a:t>Export metodiky Bankovnictví - chyby</a:t>
            </a:r>
            <a:endParaRPr lang="cs-CZ" altLang="cs-CZ" dirty="0">
              <a:effectLst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17748" y="681038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lvl="1" indent="-342900"/>
            <a:r>
              <a:rPr lang="cs-CZ" sz="1900" kern="0" dirty="0" smtClean="0">
                <a:solidFill>
                  <a:schemeClr val="tx1"/>
                </a:solidFill>
              </a:rPr>
              <a:t>Chybějící definice, MVK (</a:t>
            </a:r>
            <a:r>
              <a:rPr lang="cs-CZ" sz="1900" kern="0" dirty="0">
                <a:solidFill>
                  <a:schemeClr val="tx1"/>
                </a:solidFill>
              </a:rPr>
              <a:t>BSC, </a:t>
            </a:r>
            <a:r>
              <a:rPr lang="cs-CZ" sz="1900" kern="0" dirty="0" err="1">
                <a:solidFill>
                  <a:schemeClr val="tx1"/>
                </a:solidFill>
              </a:rPr>
              <a:t>Asseco</a:t>
            </a:r>
            <a:r>
              <a:rPr lang="cs-CZ" sz="1900" kern="0" dirty="0">
                <a:solidFill>
                  <a:schemeClr val="tx1"/>
                </a:solidFill>
              </a:rPr>
              <a:t>) </a:t>
            </a:r>
            <a:r>
              <a:rPr lang="cs-CZ" sz="1700" dirty="0" smtClean="0"/>
              <a:t>– opraveno</a:t>
            </a:r>
          </a:p>
          <a:p>
            <a:pPr marL="0" lvl="1" indent="0">
              <a:buNone/>
            </a:pPr>
            <a:endParaRPr lang="cs-CZ" sz="1700" dirty="0"/>
          </a:p>
          <a:p>
            <a:pPr marL="342900" lvl="1" indent="-342900"/>
            <a:r>
              <a:rPr lang="cs-CZ" sz="1900" kern="0" dirty="0" smtClean="0">
                <a:solidFill>
                  <a:schemeClr val="tx1"/>
                </a:solidFill>
              </a:rPr>
              <a:t>Některé </a:t>
            </a:r>
            <a:r>
              <a:rPr lang="cs-CZ" sz="1900" kern="0" dirty="0">
                <a:solidFill>
                  <a:schemeClr val="tx1"/>
                </a:solidFill>
              </a:rPr>
              <a:t>číselníky obsahuji doménové hodnoty zcela jiného </a:t>
            </a:r>
            <a:r>
              <a:rPr lang="cs-CZ" sz="1900" kern="0" dirty="0" smtClean="0">
                <a:solidFill>
                  <a:schemeClr val="tx1"/>
                </a:solidFill>
              </a:rPr>
              <a:t>číselníku (</a:t>
            </a:r>
            <a:r>
              <a:rPr lang="cs-CZ" sz="1900" kern="0" dirty="0">
                <a:solidFill>
                  <a:schemeClr val="tx1"/>
                </a:solidFill>
              </a:rPr>
              <a:t>BSC, </a:t>
            </a:r>
            <a:r>
              <a:rPr lang="cs-CZ" sz="1900" kern="0" dirty="0" err="1">
                <a:solidFill>
                  <a:schemeClr val="tx1"/>
                </a:solidFill>
              </a:rPr>
              <a:t>Asseco</a:t>
            </a:r>
            <a:r>
              <a:rPr lang="cs-CZ" sz="1900" kern="0" dirty="0" smtClean="0">
                <a:solidFill>
                  <a:schemeClr val="tx1"/>
                </a:solidFill>
              </a:rPr>
              <a:t>) – </a:t>
            </a:r>
            <a:r>
              <a:rPr lang="cs-CZ" sz="1700" dirty="0" smtClean="0"/>
              <a:t>opraveno</a:t>
            </a:r>
          </a:p>
          <a:p>
            <a:pPr marL="0" lvl="1" indent="0">
              <a:buNone/>
            </a:pPr>
            <a:endParaRPr lang="cs-CZ" sz="1700" dirty="0"/>
          </a:p>
          <a:p>
            <a:pPr marL="342900" lvl="1" indent="-342900"/>
            <a:r>
              <a:rPr lang="cs-CZ" sz="1900" kern="0" dirty="0">
                <a:solidFill>
                  <a:schemeClr val="tx1"/>
                </a:solidFill>
              </a:rPr>
              <a:t>Pořadí datových oblastí seskupených do bloku je jiný než stávající, např.: PLISIFE10 (</a:t>
            </a:r>
            <a:r>
              <a:rPr lang="cs-CZ" sz="1900" kern="0" dirty="0" err="1">
                <a:solidFill>
                  <a:schemeClr val="tx1"/>
                </a:solidFill>
              </a:rPr>
              <a:t>Asseco</a:t>
            </a:r>
            <a:r>
              <a:rPr lang="cs-CZ" sz="1900" kern="0" dirty="0" smtClean="0">
                <a:solidFill>
                  <a:schemeClr val="tx1"/>
                </a:solidFill>
              </a:rPr>
              <a:t>) – </a:t>
            </a:r>
            <a:r>
              <a:rPr lang="cs-CZ" sz="1700" dirty="0"/>
              <a:t>bude </a:t>
            </a:r>
            <a:r>
              <a:rPr lang="cs-CZ" sz="1700" dirty="0" smtClean="0"/>
              <a:t>opraveno</a:t>
            </a:r>
          </a:p>
          <a:p>
            <a:pPr marL="342900" lvl="1" indent="-342900"/>
            <a:endParaRPr lang="cs-CZ" sz="1700" dirty="0"/>
          </a:p>
          <a:p>
            <a:r>
              <a:rPr lang="cs-CZ" sz="1900" kern="0" dirty="0"/>
              <a:t>Rozdíly mezi aktuální platnou metodikou pro banky a ukázkovými příklady, kdy např</a:t>
            </a:r>
            <a:r>
              <a:rPr lang="cs-CZ" sz="1900" kern="0" dirty="0" smtClean="0"/>
              <a:t>. některé </a:t>
            </a:r>
            <a:r>
              <a:rPr lang="cs-CZ" sz="1900" kern="0" dirty="0"/>
              <a:t>číselníky chybí/přebývají (Hermes SW) </a:t>
            </a:r>
            <a:r>
              <a:rPr lang="cs-CZ" sz="1700" dirty="0">
                <a:solidFill>
                  <a:schemeClr val="accent2"/>
                </a:solidFill>
              </a:rPr>
              <a:t>– </a:t>
            </a:r>
            <a:r>
              <a:rPr lang="cs-CZ" sz="1700" dirty="0" smtClean="0">
                <a:solidFill>
                  <a:schemeClr val="accent2"/>
                </a:solidFill>
              </a:rPr>
              <a:t>ad číselníky: vlastnost </a:t>
            </a:r>
            <a:r>
              <a:rPr lang="cs-CZ" sz="1700" dirty="0">
                <a:solidFill>
                  <a:schemeClr val="accent2"/>
                </a:solidFill>
              </a:rPr>
              <a:t>exportu, export obsahuje kompletně celou knihovnu, vč. objektů, které daná metodika nepoužívá</a:t>
            </a:r>
          </a:p>
          <a:p>
            <a:pPr lvl="1"/>
            <a:endParaRPr lang="cs-CZ" sz="2000" dirty="0" smtClean="0"/>
          </a:p>
          <a:p>
            <a:pPr lvl="1"/>
            <a:endParaRPr lang="cs-CZ" sz="2400" kern="0" dirty="0"/>
          </a:p>
          <a:p>
            <a:pPr lvl="1"/>
            <a:endParaRPr lang="cs-CZ" kern="0" dirty="0"/>
          </a:p>
          <a:p>
            <a:pPr marL="0" indent="0">
              <a:buNone/>
            </a:pPr>
            <a:endParaRPr lang="cs-CZ" kern="0" dirty="0"/>
          </a:p>
        </p:txBody>
      </p:sp>
    </p:spTree>
    <p:extLst>
      <p:ext uri="{BB962C8B-B14F-4D97-AF65-F5344CB8AC3E}">
        <p14:creationId xmlns:p14="http://schemas.microsoft.com/office/powerpoint/2010/main" val="387399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7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648" y="57150"/>
            <a:ext cx="6479877" cy="378619"/>
          </a:xfrm>
        </p:spPr>
        <p:txBody>
          <a:bodyPr/>
          <a:lstStyle/>
          <a:p>
            <a:r>
              <a:rPr lang="cs-CZ" altLang="cs-CZ" dirty="0" smtClean="0">
                <a:effectLst/>
              </a:rPr>
              <a:t>Export metodiky – dotazy</a:t>
            </a:r>
            <a:endParaRPr lang="cs-CZ" altLang="cs-CZ" dirty="0">
              <a:effectLst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17748" y="681038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lvl="1" indent="-342900"/>
            <a:r>
              <a:rPr lang="cs-CZ" sz="1900" kern="0" dirty="0" smtClean="0">
                <a:solidFill>
                  <a:schemeClr val="tx1"/>
                </a:solidFill>
              </a:rPr>
              <a:t>Délka názvů &gt; 250 znaků (</a:t>
            </a:r>
            <a:r>
              <a:rPr lang="cs-CZ" sz="1900" kern="0" dirty="0" err="1" smtClean="0">
                <a:solidFill>
                  <a:schemeClr val="tx1"/>
                </a:solidFill>
              </a:rPr>
              <a:t>Asseco</a:t>
            </a:r>
            <a:r>
              <a:rPr lang="cs-CZ" sz="1900" kern="0" dirty="0">
                <a:solidFill>
                  <a:schemeClr val="tx1"/>
                </a:solidFill>
              </a:rPr>
              <a:t>) </a:t>
            </a:r>
            <a:r>
              <a:rPr lang="cs-CZ" sz="1700" dirty="0" smtClean="0"/>
              <a:t>–kvůli metodikám EBA</a:t>
            </a:r>
          </a:p>
          <a:p>
            <a:pPr marL="0" lvl="1" indent="0">
              <a:buNone/>
            </a:pPr>
            <a:endParaRPr lang="cs-CZ" sz="1700" dirty="0"/>
          </a:p>
          <a:p>
            <a:pPr marL="342900" lvl="1" indent="-342900"/>
            <a:r>
              <a:rPr lang="cs-CZ" sz="1900" kern="0" dirty="0" smtClean="0">
                <a:solidFill>
                  <a:schemeClr val="tx1"/>
                </a:solidFill>
              </a:rPr>
              <a:t>Chybějící dokumentace k jazyku kontrol (</a:t>
            </a:r>
            <a:r>
              <a:rPr lang="cs-CZ" sz="1900" kern="0" dirty="0">
                <a:solidFill>
                  <a:schemeClr val="tx1"/>
                </a:solidFill>
              </a:rPr>
              <a:t>BSC, </a:t>
            </a:r>
            <a:r>
              <a:rPr lang="cs-CZ" sz="1900" kern="0" dirty="0" err="1">
                <a:solidFill>
                  <a:schemeClr val="tx1"/>
                </a:solidFill>
              </a:rPr>
              <a:t>Asseco</a:t>
            </a:r>
            <a:r>
              <a:rPr lang="cs-CZ" sz="1900" kern="0" dirty="0" smtClean="0">
                <a:solidFill>
                  <a:schemeClr val="tx1"/>
                </a:solidFill>
              </a:rPr>
              <a:t>) – </a:t>
            </a:r>
            <a:r>
              <a:rPr lang="cs-CZ" sz="1700" dirty="0"/>
              <a:t>1. verze bude publikována do konce listopadu </a:t>
            </a:r>
            <a:r>
              <a:rPr lang="cs-CZ" sz="1700" dirty="0" smtClean="0"/>
              <a:t>2019</a:t>
            </a:r>
          </a:p>
          <a:p>
            <a:pPr marL="0" lvl="1" indent="0">
              <a:buNone/>
            </a:pPr>
            <a:endParaRPr lang="cs-CZ" sz="1700" dirty="0"/>
          </a:p>
          <a:p>
            <a:pPr marL="342900" lvl="1" indent="-342900"/>
            <a:r>
              <a:rPr lang="cs-CZ" sz="1900" kern="0" dirty="0">
                <a:solidFill>
                  <a:schemeClr val="tx1"/>
                </a:solidFill>
              </a:rPr>
              <a:t>Může v některé z budoucích metodik nastat kartotéka nad dynamickou oblastí?  - </a:t>
            </a:r>
            <a:r>
              <a:rPr lang="cs-CZ" sz="1700" dirty="0"/>
              <a:t>ano, je to možné</a:t>
            </a:r>
          </a:p>
          <a:p>
            <a:pPr marL="0" lvl="1" indent="0">
              <a:buNone/>
            </a:pPr>
            <a:endParaRPr lang="cs-CZ" sz="1700" dirty="0"/>
          </a:p>
          <a:p>
            <a:pPr lvl="0"/>
            <a:r>
              <a:rPr lang="cs-CZ" sz="1900" kern="0" dirty="0"/>
              <a:t>Jaký význam má pole MODIFIKACE resp. jak se dá poznat, že nedošlo k modifikaci již modifikovaného? Bude to na úrovni tabulky </a:t>
            </a:r>
            <a:r>
              <a:rPr lang="cs-CZ" sz="1900" kern="0" dirty="0" smtClean="0"/>
              <a:t>Metodika </a:t>
            </a:r>
            <a:r>
              <a:rPr lang="cs-CZ" sz="1900" kern="0" dirty="0"/>
              <a:t>nebo jinde</a:t>
            </a:r>
            <a:r>
              <a:rPr lang="cs-CZ" sz="1900" kern="0" dirty="0" smtClean="0"/>
              <a:t>? (Hermes SW)</a:t>
            </a:r>
          </a:p>
          <a:p>
            <a:pPr lvl="0"/>
            <a:endParaRPr lang="cs-CZ" sz="1900" kern="0" dirty="0" smtClean="0"/>
          </a:p>
          <a:p>
            <a:pPr lvl="0"/>
            <a:r>
              <a:rPr lang="cs-CZ" sz="1900" kern="0" dirty="0"/>
              <a:t>Jaký je význam číselníku </a:t>
            </a:r>
            <a:r>
              <a:rPr lang="cs-CZ" sz="1900" kern="0" dirty="0" err="1" smtClean="0"/>
              <a:t>DynamickyAtribut</a:t>
            </a:r>
            <a:r>
              <a:rPr lang="cs-CZ" sz="1900" kern="0" dirty="0" smtClean="0"/>
              <a:t> </a:t>
            </a:r>
            <a:r>
              <a:rPr lang="cs-CZ" sz="1900" kern="0" dirty="0"/>
              <a:t>? (Hermes SW)</a:t>
            </a:r>
          </a:p>
          <a:p>
            <a:endParaRPr lang="cs-CZ" sz="2000" dirty="0"/>
          </a:p>
          <a:p>
            <a:pPr lvl="0"/>
            <a:endParaRPr lang="cs-CZ" sz="1900" kern="0" dirty="0"/>
          </a:p>
          <a:p>
            <a:pPr marL="342900" lvl="1" indent="-342900"/>
            <a:endParaRPr lang="cs-CZ" sz="1700" dirty="0"/>
          </a:p>
          <a:p>
            <a:pPr lvl="1"/>
            <a:endParaRPr lang="cs-CZ" sz="2000" dirty="0" smtClean="0"/>
          </a:p>
          <a:p>
            <a:pPr lvl="1"/>
            <a:endParaRPr lang="cs-CZ" sz="2400" kern="0" dirty="0"/>
          </a:p>
          <a:p>
            <a:pPr lvl="1"/>
            <a:endParaRPr lang="cs-CZ" kern="0" dirty="0"/>
          </a:p>
          <a:p>
            <a:pPr marL="0" indent="0">
              <a:buNone/>
            </a:pPr>
            <a:endParaRPr lang="cs-CZ" kern="0" dirty="0"/>
          </a:p>
        </p:txBody>
      </p:sp>
    </p:spTree>
    <p:extLst>
      <p:ext uri="{BB962C8B-B14F-4D97-AF65-F5344CB8AC3E}">
        <p14:creationId xmlns:p14="http://schemas.microsoft.com/office/powerpoint/2010/main" val="4036964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8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648" y="57150"/>
            <a:ext cx="6479877" cy="378619"/>
          </a:xfrm>
        </p:spPr>
        <p:txBody>
          <a:bodyPr/>
          <a:lstStyle/>
          <a:p>
            <a:r>
              <a:rPr lang="cs-CZ" altLang="cs-CZ" dirty="0" smtClean="0">
                <a:effectLst/>
              </a:rPr>
              <a:t>Export metodiky – dotazy</a:t>
            </a:r>
            <a:endParaRPr lang="cs-CZ" altLang="cs-CZ" dirty="0">
              <a:effectLst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17748" y="681038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lvl="1" indent="-342900"/>
            <a:r>
              <a:rPr lang="cs-CZ" sz="1900" kern="0" dirty="0">
                <a:solidFill>
                  <a:schemeClr val="tx1"/>
                </a:solidFill>
              </a:rPr>
              <a:t>Buňky výkazu, které nejsou vyplňovány v metodických informacích, chybí. Očekávali bychom, že budou mít nastaven atribut VYKAZOVANY = </a:t>
            </a:r>
            <a:r>
              <a:rPr lang="cs-CZ" sz="1900" kern="0" dirty="0" err="1">
                <a:solidFill>
                  <a:schemeClr val="tx1"/>
                </a:solidFill>
              </a:rPr>
              <a:t>false</a:t>
            </a:r>
            <a:r>
              <a:rPr lang="cs-CZ" sz="1900" kern="0" dirty="0">
                <a:solidFill>
                  <a:schemeClr val="tx1"/>
                </a:solidFill>
              </a:rPr>
              <a:t> a ne že bude údaj úplně chybět, v tomto tvaru by to mohlo dělat problémy, kdyby se jednalo o poslední sloupec nebo řádek datové oblasti. Nebo chápeme význam atributu chybně</a:t>
            </a:r>
            <a:r>
              <a:rPr lang="cs-CZ" sz="1900" kern="0" dirty="0" smtClean="0">
                <a:solidFill>
                  <a:schemeClr val="tx1"/>
                </a:solidFill>
              </a:rPr>
              <a:t>? (Hermes SW)</a:t>
            </a:r>
          </a:p>
          <a:p>
            <a:pPr marL="0" lvl="1" indent="0">
              <a:buNone/>
            </a:pPr>
            <a:endParaRPr lang="cs-CZ" sz="1700" dirty="0"/>
          </a:p>
          <a:p>
            <a:pPr marL="342900" lvl="1" indent="-342900"/>
            <a:r>
              <a:rPr lang="cs-CZ" sz="1900" kern="0" dirty="0">
                <a:solidFill>
                  <a:schemeClr val="tx1"/>
                </a:solidFill>
              </a:rPr>
              <a:t>Jaký je význam polí </a:t>
            </a:r>
            <a:r>
              <a:rPr lang="cs-CZ" sz="1900" kern="0" dirty="0" err="1">
                <a:solidFill>
                  <a:schemeClr val="tx1"/>
                </a:solidFill>
              </a:rPr>
              <a:t>Vychozi</a:t>
            </a:r>
            <a:r>
              <a:rPr lang="cs-CZ" sz="1900" kern="0" dirty="0">
                <a:solidFill>
                  <a:schemeClr val="tx1"/>
                </a:solidFill>
              </a:rPr>
              <a:t>, </a:t>
            </a:r>
            <a:r>
              <a:rPr lang="cs-CZ" sz="1900" kern="0" dirty="0" err="1">
                <a:solidFill>
                  <a:schemeClr val="tx1"/>
                </a:solidFill>
              </a:rPr>
              <a:t>Ukoncen</a:t>
            </a:r>
            <a:r>
              <a:rPr lang="cs-CZ" sz="1900" kern="0" dirty="0">
                <a:solidFill>
                  <a:schemeClr val="tx1"/>
                </a:solidFill>
              </a:rPr>
              <a:t> v číselníku </a:t>
            </a:r>
            <a:r>
              <a:rPr lang="cs-CZ" sz="1900" kern="0" dirty="0" err="1" smtClean="0">
                <a:solidFill>
                  <a:schemeClr val="tx1"/>
                </a:solidFill>
              </a:rPr>
              <a:t>ObsahCiselniku</a:t>
            </a:r>
            <a:r>
              <a:rPr lang="cs-CZ" sz="1900" kern="0" dirty="0">
                <a:solidFill>
                  <a:schemeClr val="tx1"/>
                </a:solidFill>
              </a:rPr>
              <a:t>? (Hermes SW</a:t>
            </a:r>
            <a:r>
              <a:rPr lang="cs-CZ" sz="1900" kern="0" dirty="0" smtClean="0">
                <a:solidFill>
                  <a:schemeClr val="tx1"/>
                </a:solidFill>
              </a:rPr>
              <a:t>)</a:t>
            </a:r>
          </a:p>
          <a:p>
            <a:pPr marL="0" lvl="1" indent="0">
              <a:buNone/>
            </a:pPr>
            <a:endParaRPr lang="cs-CZ" sz="1900" kern="0" dirty="0" smtClean="0">
              <a:solidFill>
                <a:schemeClr val="tx1"/>
              </a:solidFill>
            </a:endParaRPr>
          </a:p>
          <a:p>
            <a:pPr marL="342900" lvl="1" indent="-342900"/>
            <a:r>
              <a:rPr lang="cs-CZ" sz="1900" kern="0" dirty="0">
                <a:solidFill>
                  <a:schemeClr val="tx1"/>
                </a:solidFill>
              </a:rPr>
              <a:t>Bylo možné publikovat i příklad metodiky CEU, která by měla být testována a nasazována jako první</a:t>
            </a:r>
            <a:r>
              <a:rPr lang="cs-CZ" sz="1900" kern="0" dirty="0" smtClean="0">
                <a:solidFill>
                  <a:schemeClr val="tx1"/>
                </a:solidFill>
              </a:rPr>
              <a:t>.</a:t>
            </a:r>
            <a:r>
              <a:rPr lang="cs-CZ" sz="1900" kern="0" dirty="0">
                <a:solidFill>
                  <a:schemeClr val="tx1"/>
                </a:solidFill>
              </a:rPr>
              <a:t> (Hermes SW</a:t>
            </a:r>
            <a:r>
              <a:rPr lang="cs-CZ" sz="1900" kern="0" dirty="0" smtClean="0">
                <a:solidFill>
                  <a:schemeClr val="tx1"/>
                </a:solidFill>
              </a:rPr>
              <a:t>) – </a:t>
            </a:r>
            <a:r>
              <a:rPr lang="cs-CZ" sz="1700" dirty="0"/>
              <a:t>Ano, </a:t>
            </a:r>
            <a:r>
              <a:rPr lang="cs-CZ" sz="1700" dirty="0" smtClean="0"/>
              <a:t>budeme publikovat.</a:t>
            </a:r>
            <a:endParaRPr lang="cs-CZ" sz="1700" dirty="0"/>
          </a:p>
          <a:p>
            <a:pPr marL="342900" lvl="1" indent="-342900"/>
            <a:endParaRPr lang="cs-CZ" sz="1900" kern="0" dirty="0">
              <a:solidFill>
                <a:schemeClr val="tx1"/>
              </a:solidFill>
            </a:endParaRPr>
          </a:p>
          <a:p>
            <a:pPr marL="342900" lvl="1" indent="-342900"/>
            <a:endParaRPr lang="cs-CZ" sz="1900" kern="0" dirty="0">
              <a:solidFill>
                <a:schemeClr val="tx1"/>
              </a:solidFill>
            </a:endParaRPr>
          </a:p>
          <a:p>
            <a:pPr marL="342900" lvl="1" indent="-342900"/>
            <a:endParaRPr lang="cs-CZ" sz="1900" kern="0" dirty="0">
              <a:solidFill>
                <a:schemeClr val="tx1"/>
              </a:solidFill>
            </a:endParaRPr>
          </a:p>
          <a:p>
            <a:endParaRPr lang="cs-CZ" sz="2000" dirty="0"/>
          </a:p>
          <a:p>
            <a:pPr lvl="0"/>
            <a:endParaRPr lang="cs-CZ" sz="1900" kern="0" dirty="0"/>
          </a:p>
          <a:p>
            <a:pPr marL="342900" lvl="1" indent="-342900"/>
            <a:endParaRPr lang="cs-CZ" sz="1700" dirty="0"/>
          </a:p>
          <a:p>
            <a:pPr lvl="1"/>
            <a:endParaRPr lang="cs-CZ" sz="2000" dirty="0" smtClean="0"/>
          </a:p>
          <a:p>
            <a:pPr lvl="1"/>
            <a:endParaRPr lang="cs-CZ" sz="2400" kern="0" dirty="0"/>
          </a:p>
          <a:p>
            <a:pPr lvl="1"/>
            <a:endParaRPr lang="cs-CZ" kern="0" dirty="0"/>
          </a:p>
          <a:p>
            <a:pPr marL="0" indent="0">
              <a:buNone/>
            </a:pPr>
            <a:endParaRPr lang="cs-CZ" kern="0" dirty="0"/>
          </a:p>
        </p:txBody>
      </p:sp>
    </p:spTree>
    <p:extLst>
      <p:ext uri="{BB962C8B-B14F-4D97-AF65-F5344CB8AC3E}">
        <p14:creationId xmlns:p14="http://schemas.microsoft.com/office/powerpoint/2010/main" val="4204236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9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57150"/>
            <a:ext cx="7343973" cy="378619"/>
          </a:xfrm>
        </p:spPr>
        <p:txBody>
          <a:bodyPr/>
          <a:lstStyle/>
          <a:p>
            <a:r>
              <a:rPr lang="cs-CZ" altLang="cs-CZ" dirty="0" smtClean="0">
                <a:effectLst/>
              </a:rPr>
              <a:t>Struktura výkazů, poziční identifikátory - dotazy</a:t>
            </a:r>
            <a:endParaRPr lang="cs-CZ" altLang="cs-CZ" dirty="0">
              <a:effectLst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17748" y="681038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lvl="1" indent="-342900"/>
            <a:r>
              <a:rPr lang="cs-CZ" sz="1900" kern="0" dirty="0">
                <a:solidFill>
                  <a:schemeClr val="tx1"/>
                </a:solidFill>
              </a:rPr>
              <a:t>Metodika v </a:t>
            </a:r>
            <a:r>
              <a:rPr lang="cs-CZ" sz="1900" kern="0" dirty="0" err="1">
                <a:solidFill>
                  <a:schemeClr val="tx1"/>
                </a:solidFill>
              </a:rPr>
              <a:t>EDIFACTu</a:t>
            </a:r>
            <a:r>
              <a:rPr lang="cs-CZ" sz="1900" kern="0" dirty="0">
                <a:solidFill>
                  <a:schemeClr val="tx1"/>
                </a:solidFill>
              </a:rPr>
              <a:t> obsahovala informace o struktuře výkazu, o jednotlivých dimenzích části výkazu – které parametry nebo </a:t>
            </a:r>
            <a:r>
              <a:rPr lang="cs-CZ" sz="1900" kern="0" dirty="0" err="1">
                <a:solidFill>
                  <a:schemeClr val="tx1"/>
                </a:solidFill>
              </a:rPr>
              <a:t>inf</a:t>
            </a:r>
            <a:r>
              <a:rPr lang="cs-CZ" sz="1900" kern="0" dirty="0">
                <a:solidFill>
                  <a:schemeClr val="tx1"/>
                </a:solidFill>
              </a:rPr>
              <a:t>. prvky jsou v hlavičce řádků a sloupců, XML export z SDAT tuhle informaci neobsahuje, nemožná automatizace vytvoření koster výkazu. (</a:t>
            </a:r>
            <a:r>
              <a:rPr lang="cs-CZ" sz="1900" kern="0" dirty="0" err="1">
                <a:solidFill>
                  <a:schemeClr val="tx1"/>
                </a:solidFill>
              </a:rPr>
              <a:t>Asseco</a:t>
            </a:r>
            <a:r>
              <a:rPr lang="cs-CZ" sz="1900" kern="0" dirty="0" smtClean="0">
                <a:solidFill>
                  <a:schemeClr val="tx1"/>
                </a:solidFill>
              </a:rPr>
              <a:t>)</a:t>
            </a:r>
            <a:endParaRPr lang="cs-CZ" sz="1900" kern="0" dirty="0">
              <a:solidFill>
                <a:schemeClr val="tx1"/>
              </a:solidFill>
            </a:endParaRPr>
          </a:p>
          <a:p>
            <a:pPr marL="342900" lvl="1" indent="-342900"/>
            <a:r>
              <a:rPr lang="cs-CZ" sz="1900" kern="0" dirty="0" smtClean="0">
                <a:solidFill>
                  <a:schemeClr val="tx1"/>
                </a:solidFill>
              </a:rPr>
              <a:t>Nová </a:t>
            </a:r>
            <a:r>
              <a:rPr lang="cs-CZ" sz="1900" kern="0" dirty="0">
                <a:solidFill>
                  <a:schemeClr val="tx1"/>
                </a:solidFill>
              </a:rPr>
              <a:t>forma definování metodických informací (v systému SDAT) za oblast EBA, neumožňuje generovat „rozumnou“ grafickou podobu výkazů. Bylo by možné interní grafickou podobu výkazů ČNB zpřístupnit</a:t>
            </a:r>
            <a:r>
              <a:rPr lang="cs-CZ" sz="1900" kern="0" dirty="0" smtClean="0">
                <a:solidFill>
                  <a:schemeClr val="tx1"/>
                </a:solidFill>
              </a:rPr>
              <a:t>? (</a:t>
            </a:r>
            <a:r>
              <a:rPr lang="cs-CZ" sz="1900" kern="0" dirty="0" err="1" smtClean="0">
                <a:solidFill>
                  <a:schemeClr val="tx1"/>
                </a:solidFill>
              </a:rPr>
              <a:t>Ariton</a:t>
            </a:r>
            <a:r>
              <a:rPr lang="cs-CZ" sz="1900" kern="0" dirty="0" smtClean="0">
                <a:solidFill>
                  <a:schemeClr val="tx1"/>
                </a:solidFill>
              </a:rPr>
              <a:t>, BSC) </a:t>
            </a:r>
            <a:r>
              <a:rPr lang="cs-CZ" sz="1700" dirty="0"/>
              <a:t>– budeme publikovat ve formátu </a:t>
            </a:r>
            <a:r>
              <a:rPr lang="cs-CZ" sz="1700" dirty="0" err="1" smtClean="0"/>
              <a:t>xlsx</a:t>
            </a:r>
            <a:endParaRPr lang="cs-CZ" sz="1700" dirty="0"/>
          </a:p>
          <a:p>
            <a:pPr marL="342900" lvl="1" indent="-342900"/>
            <a:r>
              <a:rPr lang="cs-CZ" sz="1900" kern="0" dirty="0">
                <a:solidFill>
                  <a:schemeClr val="tx1"/>
                </a:solidFill>
              </a:rPr>
              <a:t>V systému S-DAT mohou být sloupce a řádky označovány nikoli pořadovými čísly, ale obecnými identifikátory. Jak pak poznáme pořadí hodnot v dimenzích? (</a:t>
            </a:r>
            <a:r>
              <a:rPr lang="cs-CZ" sz="1900" kern="0" dirty="0" err="1">
                <a:solidFill>
                  <a:schemeClr val="tx1"/>
                </a:solidFill>
              </a:rPr>
              <a:t>Editel</a:t>
            </a:r>
            <a:r>
              <a:rPr lang="cs-CZ" sz="1900" kern="0" dirty="0">
                <a:solidFill>
                  <a:schemeClr val="tx1"/>
                </a:solidFill>
              </a:rPr>
              <a:t>)</a:t>
            </a:r>
          </a:p>
          <a:p>
            <a:pPr marL="342900" lvl="1" indent="-342900"/>
            <a:endParaRPr lang="cs-CZ" sz="1900" kern="0" dirty="0">
              <a:solidFill>
                <a:schemeClr val="tx1"/>
              </a:solidFill>
            </a:endParaRPr>
          </a:p>
          <a:p>
            <a:pPr marL="342900" lvl="1" indent="-342900"/>
            <a:endParaRPr lang="cs-CZ" sz="1900" kern="0" dirty="0">
              <a:solidFill>
                <a:schemeClr val="tx1"/>
              </a:solidFill>
            </a:endParaRPr>
          </a:p>
          <a:p>
            <a:pPr marL="342900" lvl="1" indent="-342900"/>
            <a:endParaRPr lang="cs-CZ" sz="1900" kern="0" dirty="0">
              <a:solidFill>
                <a:schemeClr val="tx1"/>
              </a:solidFill>
            </a:endParaRPr>
          </a:p>
          <a:p>
            <a:endParaRPr lang="cs-CZ" sz="2000" dirty="0"/>
          </a:p>
          <a:p>
            <a:pPr lvl="0"/>
            <a:endParaRPr lang="cs-CZ" sz="1900" kern="0" dirty="0"/>
          </a:p>
          <a:p>
            <a:pPr marL="342900" lvl="1" indent="-342900"/>
            <a:endParaRPr lang="cs-CZ" sz="1700" dirty="0"/>
          </a:p>
          <a:p>
            <a:pPr lvl="1"/>
            <a:endParaRPr lang="cs-CZ" sz="2000" dirty="0" smtClean="0"/>
          </a:p>
          <a:p>
            <a:pPr lvl="1"/>
            <a:endParaRPr lang="cs-CZ" sz="2400" kern="0" dirty="0"/>
          </a:p>
          <a:p>
            <a:pPr lvl="1"/>
            <a:endParaRPr lang="cs-CZ" kern="0" dirty="0"/>
          </a:p>
          <a:p>
            <a:pPr marL="0" indent="0">
              <a:buNone/>
            </a:pPr>
            <a:endParaRPr lang="cs-CZ" kern="0" dirty="0"/>
          </a:p>
        </p:txBody>
      </p:sp>
    </p:spTree>
    <p:extLst>
      <p:ext uri="{BB962C8B-B14F-4D97-AF65-F5344CB8AC3E}">
        <p14:creationId xmlns:p14="http://schemas.microsoft.com/office/powerpoint/2010/main" val="2523291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WSS_pro_410">
  <a:themeElements>
    <a:clrScheme name="">
      <a:dk1>
        <a:srgbClr val="003F7C"/>
      </a:dk1>
      <a:lt1>
        <a:srgbClr val="FFFFFF"/>
      </a:lt1>
      <a:dk2>
        <a:srgbClr val="003F7C"/>
      </a:dk2>
      <a:lt2>
        <a:srgbClr val="6F6F6F"/>
      </a:lt2>
      <a:accent1>
        <a:srgbClr val="00CC99"/>
      </a:accent1>
      <a:accent2>
        <a:srgbClr val="5F9BC8"/>
      </a:accent2>
      <a:accent3>
        <a:srgbClr val="FFFFFF"/>
      </a:accent3>
      <a:accent4>
        <a:srgbClr val="003469"/>
      </a:accent4>
      <a:accent5>
        <a:srgbClr val="AAE2CA"/>
      </a:accent5>
      <a:accent6>
        <a:srgbClr val="558CB5"/>
      </a:accent6>
      <a:hlink>
        <a:srgbClr val="CCCCFF"/>
      </a:hlink>
      <a:folHlink>
        <a:srgbClr val="B2B2B2"/>
      </a:folHlink>
    </a:clrScheme>
    <a:fontScheme name="Blank Presentation">
      <a:majorFont>
        <a:latin typeface="Verdana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">
        <a:dk1>
          <a:srgbClr val="003F7C"/>
        </a:dk1>
        <a:lt1>
          <a:srgbClr val="FFFFFF"/>
        </a:lt1>
        <a:dk2>
          <a:srgbClr val="003F7C"/>
        </a:dk2>
        <a:lt2>
          <a:srgbClr val="6F6F6F"/>
        </a:lt2>
        <a:accent1>
          <a:srgbClr val="00CC99"/>
        </a:accent1>
        <a:accent2>
          <a:srgbClr val="5F9BC8"/>
        </a:accent2>
        <a:accent3>
          <a:srgbClr val="FFFFFF"/>
        </a:accent3>
        <a:accent4>
          <a:srgbClr val="003469"/>
        </a:accent4>
        <a:accent5>
          <a:srgbClr val="AAE2CA"/>
        </a:accent5>
        <a:accent6>
          <a:srgbClr val="558CB5"/>
        </a:accent6>
        <a:hlink>
          <a:srgbClr val="5F9BC8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lank Presentation 1">
    <a:dk1>
      <a:srgbClr val="003F7C"/>
    </a:dk1>
    <a:lt1>
      <a:srgbClr val="FFFFFF"/>
    </a:lt1>
    <a:dk2>
      <a:srgbClr val="003F7C"/>
    </a:dk2>
    <a:lt2>
      <a:srgbClr val="6F6F6F"/>
    </a:lt2>
    <a:accent1>
      <a:srgbClr val="00CC99"/>
    </a:accent1>
    <a:accent2>
      <a:srgbClr val="5F9BC8"/>
    </a:accent2>
    <a:accent3>
      <a:srgbClr val="FFFFFF"/>
    </a:accent3>
    <a:accent4>
      <a:srgbClr val="003469"/>
    </a:accent4>
    <a:accent5>
      <a:srgbClr val="AAE2CA"/>
    </a:accent5>
    <a:accent6>
      <a:srgbClr val="558CB5"/>
    </a:accent6>
    <a:hlink>
      <a:srgbClr val="5F9BC8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>
  <a:clrScheme name="Blank Presentation 1">
    <a:dk1>
      <a:srgbClr val="003F7C"/>
    </a:dk1>
    <a:lt1>
      <a:srgbClr val="FFFFFF"/>
    </a:lt1>
    <a:dk2>
      <a:srgbClr val="003F7C"/>
    </a:dk2>
    <a:lt2>
      <a:srgbClr val="6F6F6F"/>
    </a:lt2>
    <a:accent1>
      <a:srgbClr val="00CC99"/>
    </a:accent1>
    <a:accent2>
      <a:srgbClr val="5F9BC8"/>
    </a:accent2>
    <a:accent3>
      <a:srgbClr val="FFFFFF"/>
    </a:accent3>
    <a:accent4>
      <a:srgbClr val="003469"/>
    </a:accent4>
    <a:accent5>
      <a:srgbClr val="AAE2CA"/>
    </a:accent5>
    <a:accent6>
      <a:srgbClr val="558CB5"/>
    </a:accent6>
    <a:hlink>
      <a:srgbClr val="5F9BC8"/>
    </a:hlink>
    <a:folHlink>
      <a:srgbClr val="B2B2B2"/>
    </a:folHlink>
  </a:clrScheme>
</a:themeOverride>
</file>

<file path=ppt/theme/themeOverride3.xml><?xml version="1.0" encoding="utf-8"?>
<a:themeOverride xmlns:a="http://schemas.openxmlformats.org/drawingml/2006/main">
  <a:clrScheme name="Blank Presentation 1">
    <a:dk1>
      <a:srgbClr val="003F7C"/>
    </a:dk1>
    <a:lt1>
      <a:srgbClr val="FFFFFF"/>
    </a:lt1>
    <a:dk2>
      <a:srgbClr val="003F7C"/>
    </a:dk2>
    <a:lt2>
      <a:srgbClr val="6F6F6F"/>
    </a:lt2>
    <a:accent1>
      <a:srgbClr val="00CC99"/>
    </a:accent1>
    <a:accent2>
      <a:srgbClr val="5F9BC8"/>
    </a:accent2>
    <a:accent3>
      <a:srgbClr val="FFFFFF"/>
    </a:accent3>
    <a:accent4>
      <a:srgbClr val="003469"/>
    </a:accent4>
    <a:accent5>
      <a:srgbClr val="AAE2CA"/>
    </a:accent5>
    <a:accent6>
      <a:srgbClr val="558CB5"/>
    </a:accent6>
    <a:hlink>
      <a:srgbClr val="5F9BC8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DWSS_pro_410</Template>
  <TotalTime>9817</TotalTime>
  <Words>742</Words>
  <Application>Microsoft Office PowerPoint</Application>
  <PresentationFormat>Předvádění na obrazovce (16:9)</PresentationFormat>
  <Paragraphs>158</Paragraphs>
  <Slides>18</Slides>
  <Notes>11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2" baseType="lpstr">
      <vt:lpstr>Arial Narrow</vt:lpstr>
      <vt:lpstr>Times New Roman</vt:lpstr>
      <vt:lpstr>Verdana</vt:lpstr>
      <vt:lpstr>DWSS_pro_410</vt:lpstr>
      <vt:lpstr>SDAT – Sběr dat ČNB</vt:lpstr>
      <vt:lpstr>Obsah</vt:lpstr>
      <vt:lpstr>Komunikace, publikace podkladů</vt:lpstr>
      <vt:lpstr>Harmonogram – nejbližší milníky</vt:lpstr>
      <vt:lpstr>Dotazy - okruhy</vt:lpstr>
      <vt:lpstr>Export metodiky Bankovnictví - chyby</vt:lpstr>
      <vt:lpstr>Export metodiky – dotazy</vt:lpstr>
      <vt:lpstr>Export metodiky – dotazy</vt:lpstr>
      <vt:lpstr>Struktura výkazů, poziční identifikátory - dotazy</vt:lpstr>
      <vt:lpstr>Export metodiky EBA- chyby</vt:lpstr>
      <vt:lpstr>Export metodiky EBA- dotazy</vt:lpstr>
      <vt:lpstr>Mapování výkazů MtS na XBRL taxonomie</vt:lpstr>
      <vt:lpstr>Mapování – příklad statického údaje</vt:lpstr>
      <vt:lpstr>Mapování – příklad výpočtu</vt:lpstr>
      <vt:lpstr>Mapování – příklad dynamického řádku</vt:lpstr>
      <vt:lpstr>Mapování – příklad dynamického řádku se 2 parametry</vt:lpstr>
      <vt:lpstr>Mapování – příklad karty</vt:lpstr>
      <vt:lpstr>Mapování – příklad EBA karty vs. MtS dynamická</vt:lpstr>
    </vt:vector>
  </TitlesOfParts>
  <Company>Česká národní banka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TPS SDAT - prezentace pro jednání 25. 10. 2018</dc:title>
  <dc:creator>Kačer Martin</dc:creator>
  <cp:lastModifiedBy>Diviš Jan</cp:lastModifiedBy>
  <cp:revision>145</cp:revision>
  <cp:lastPrinted>2018-09-26T13:31:48Z</cp:lastPrinted>
  <dcterms:created xsi:type="dcterms:W3CDTF">2017-12-29T08:30:43Z</dcterms:created>
  <dcterms:modified xsi:type="dcterms:W3CDTF">2019-04-30T10:29:32Z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