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handoutMasterIdLst>
    <p:handoutMasterId r:id="rId27"/>
  </p:handoutMasterIdLst>
  <p:sldIdLst>
    <p:sldId id="271" r:id="rId3"/>
    <p:sldId id="289" r:id="rId4"/>
    <p:sldId id="288" r:id="rId5"/>
    <p:sldId id="303" r:id="rId6"/>
    <p:sldId id="306" r:id="rId7"/>
    <p:sldId id="276" r:id="rId8"/>
    <p:sldId id="304" r:id="rId9"/>
    <p:sldId id="286" r:id="rId10"/>
    <p:sldId id="284" r:id="rId11"/>
    <p:sldId id="305" r:id="rId12"/>
    <p:sldId id="290" r:id="rId13"/>
    <p:sldId id="283" r:id="rId14"/>
    <p:sldId id="292" r:id="rId15"/>
    <p:sldId id="293" r:id="rId16"/>
    <p:sldId id="273" r:id="rId17"/>
    <p:sldId id="307" r:id="rId18"/>
    <p:sldId id="295" r:id="rId19"/>
    <p:sldId id="298" r:id="rId20"/>
    <p:sldId id="274" r:id="rId21"/>
    <p:sldId id="294" r:id="rId22"/>
    <p:sldId id="301" r:id="rId23"/>
    <p:sldId id="302" r:id="rId24"/>
    <p:sldId id="275" r:id="rId25"/>
  </p:sldIdLst>
  <p:sldSz cx="24382413" cy="13716000"/>
  <p:notesSz cx="6794500" cy="9931400"/>
  <p:defaultTextStyle>
    <a:defPPr>
      <a:defRPr lang="cs-CZ"/>
    </a:defPPr>
    <a:lvl1pPr marL="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686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29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371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14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057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0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7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1E79091-94CF-4ECC-8C06-7323ADA46E84}">
          <p14:sldIdLst>
            <p14:sldId id="271"/>
            <p14:sldId id="289"/>
          </p14:sldIdLst>
        </p14:section>
        <p14:section name="Bydlení" id="{249FB0C6-0BD2-415F-A801-B5F4881AC449}">
          <p14:sldIdLst>
            <p14:sldId id="288"/>
            <p14:sldId id="303"/>
            <p14:sldId id="306"/>
            <p14:sldId id="276"/>
            <p14:sldId id="304"/>
          </p14:sldIdLst>
        </p14:section>
        <p14:section name="Nemovitosti a my" id="{C07DB16C-7319-403F-953C-B90E19EE40A3}">
          <p14:sldIdLst>
            <p14:sldId id="286"/>
            <p14:sldId id="284"/>
            <p14:sldId id="305"/>
            <p14:sldId id="290"/>
            <p14:sldId id="283"/>
            <p14:sldId id="292"/>
          </p14:sldIdLst>
        </p14:section>
        <p14:section name="Hypoteční úvěr" id="{36F141DA-EBAA-44B2-97EC-03008DF59553}">
          <p14:sldIdLst>
            <p14:sldId id="293"/>
            <p14:sldId id="273"/>
            <p14:sldId id="307"/>
          </p14:sldIdLst>
        </p14:section>
        <p14:section name="Role ČNB" id="{344FB862-63D8-4A93-A4AC-42F9B8C9726C}">
          <p14:sldIdLst>
            <p14:sldId id="295"/>
            <p14:sldId id="298"/>
            <p14:sldId id="274"/>
            <p14:sldId id="294"/>
          </p14:sldIdLst>
        </p14:section>
        <p14:section name="Další kapitolu píše sám život..." id="{6CD76C88-6CFD-444C-831D-3B4EA950E339}">
          <p14:sldIdLst>
            <p14:sldId id="301"/>
            <p14:sldId id="302"/>
            <p14:sldId id="275"/>
          </p14:sldIdLst>
        </p14:section>
        <p14:section name="Oddíl bez názvu" id="{57F664F8-6875-4AA5-999D-7AF011F3A1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nb" initials="c" lastIdx="4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CC"/>
    <a:srgbClr val="3948B5"/>
    <a:srgbClr val="7C7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1" autoAdjust="0"/>
    <p:restoredTop sz="68558" autoAdjust="0"/>
  </p:normalViewPr>
  <p:slideViewPr>
    <p:cSldViewPr snapToGrid="0">
      <p:cViewPr varScale="1">
        <p:scale>
          <a:sx n="40" d="100"/>
          <a:sy n="40" d="100"/>
        </p:scale>
        <p:origin x="1800" y="60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6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8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039" y="0"/>
            <a:ext cx="2944283" cy="498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41546-0E4F-416E-9438-462A1655E394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32534"/>
            <a:ext cx="2944283" cy="498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039" y="9432534"/>
            <a:ext cx="2944283" cy="498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0FBC2-8EB7-4BE9-A1BB-4BA22BB2F6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675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024" cy="498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7890" y="2"/>
            <a:ext cx="2945024" cy="498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975D4-305C-4FE0-A3E0-C71FF1F16824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133" y="4779139"/>
            <a:ext cx="5436235" cy="3910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846"/>
            <a:ext cx="2945024" cy="498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7890" y="9432846"/>
            <a:ext cx="2945024" cy="498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6D3E-5FCD-431B-BB34-DEE2518A8E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8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730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008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Důležitý</a:t>
            </a:r>
            <a:r>
              <a:rPr lang="cs-CZ" baseline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i potenciál spojený s nemovitostí.</a:t>
            </a:r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089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279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67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2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392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ts val="2400"/>
              </a:spcBef>
            </a:pPr>
            <a:endParaRPr lang="en-US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287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634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077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69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278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176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389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12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01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50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637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30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53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2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58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6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73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95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88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6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2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5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02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06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72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7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795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91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5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53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38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34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98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72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47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67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6BD8-8C5B-465B-848F-B4192849FE4B}" type="datetimeFigureOut">
              <a:rPr lang="cs-CZ" smtClean="0"/>
              <a:t>05.04.2024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29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1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véPole 6"/>
          <p:cNvSpPr txBox="1"/>
          <p:nvPr/>
        </p:nvSpPr>
        <p:spPr bwMode="auto">
          <a:xfrm>
            <a:off x="1313655" y="7699396"/>
            <a:ext cx="7392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3200" spc="4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Autoři prezentace</a:t>
            </a:r>
            <a:endParaRPr lang="cs-CZ" sz="3200" spc="40" dirty="0">
              <a:solidFill>
                <a:srgbClr val="7C7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ovéPole 7"/>
          <p:cNvSpPr txBox="1"/>
          <p:nvPr/>
        </p:nvSpPr>
        <p:spPr bwMode="auto">
          <a:xfrm>
            <a:off x="1313655" y="8455396"/>
            <a:ext cx="329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Luboš Komárek</a:t>
            </a:r>
          </a:p>
        </p:txBody>
      </p:sp>
      <p:sp>
        <p:nvSpPr>
          <p:cNvPr id="57" name="TextovéPole 8"/>
          <p:cNvSpPr txBox="1"/>
          <p:nvPr/>
        </p:nvSpPr>
        <p:spPr bwMode="auto">
          <a:xfrm>
            <a:off x="5553501" y="8455396"/>
            <a:ext cx="441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Zlatuše Komárková</a:t>
            </a:r>
          </a:p>
        </p:txBody>
      </p:sp>
      <p:sp>
        <p:nvSpPr>
          <p:cNvPr id="58" name="TextovéPole 9"/>
          <p:cNvSpPr txBox="1"/>
          <p:nvPr/>
        </p:nvSpPr>
        <p:spPr bwMode="auto">
          <a:xfrm>
            <a:off x="1313654" y="9175396"/>
            <a:ext cx="427907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sekce měnová</a:t>
            </a:r>
          </a:p>
          <a:p>
            <a:pPr defTabSz="457200">
              <a:spcAft>
                <a:spcPts val="600"/>
              </a:spcAft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národní banka</a:t>
            </a:r>
          </a:p>
        </p:txBody>
      </p:sp>
      <p:sp>
        <p:nvSpPr>
          <p:cNvPr id="59" name="TextovéPole 10"/>
          <p:cNvSpPr txBox="1"/>
          <p:nvPr/>
        </p:nvSpPr>
        <p:spPr bwMode="auto">
          <a:xfrm>
            <a:off x="5553501" y="9175396"/>
            <a:ext cx="44165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sekce finanční stability</a:t>
            </a:r>
            <a:endParaRPr lang="en-GB" sz="2800" dirty="0">
              <a:solidFill>
                <a:srgbClr val="7C7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národní banka</a:t>
            </a:r>
          </a:p>
        </p:txBody>
      </p:sp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studenty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955" y="4891396"/>
            <a:ext cx="1991124" cy="1991124"/>
          </a:xfrm>
          <a:prstGeom prst="rect">
            <a:avLst/>
          </a:prstGeom>
        </p:spPr>
      </p:pic>
      <p:pic>
        <p:nvPicPr>
          <p:cNvPr id="15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4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Nemovitosti a my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0" y="810000"/>
            <a:ext cx="4731026" cy="61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studenty 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4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Nemovitosti a my 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ovéPole 5"/>
          <p:cNvSpPr txBox="1"/>
          <p:nvPr/>
        </p:nvSpPr>
        <p:spPr bwMode="auto">
          <a:xfrm>
            <a:off x="1313655" y="3420000"/>
            <a:ext cx="10285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Možná 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podoba s manželstvím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…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rgbClr val="7C7BA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4077" y="4024386"/>
            <a:ext cx="7115828" cy="7507955"/>
          </a:xfrm>
          <a:prstGeom prst="rect">
            <a:avLst/>
          </a:prstGeom>
        </p:spPr>
      </p:pic>
      <p:sp>
        <p:nvSpPr>
          <p:cNvPr id="10" name="TextovéPole 5"/>
          <p:cNvSpPr txBox="1"/>
          <p:nvPr/>
        </p:nvSpPr>
        <p:spPr bwMode="auto">
          <a:xfrm>
            <a:off x="1313654" y="4454376"/>
            <a:ext cx="838693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Jedinečný člověk i nemovitost:</a:t>
            </a:r>
          </a:p>
          <a:p>
            <a:pPr marL="572400" marR="0" lvl="0" indent="-457200" algn="l" defTabSz="182868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jednovaječná dvojčata se liší, i člověk se v průběhu života mění, o vztah se musí pečovat, podobně jako o nemovitost. </a:t>
            </a:r>
          </a:p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Emoce a chemie jsou zde! </a:t>
            </a:r>
          </a:p>
          <a:p>
            <a:pPr marL="572400" marR="0" lvl="1" indent="-285750" algn="l" defTabSz="182868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člověka i nemovitosti se můžeme lehce zamilovat (a tím trochu přehlížet či zlehčovat jeho „vady“). </a:t>
            </a:r>
          </a:p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to na delší 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dobu…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2400" marR="0" lvl="1" indent="-285750" algn="l" defTabSz="182868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Nemovitost nekupujeme na krátkou dobu, na kratší dobu je lepší pronájem.</a:t>
            </a:r>
          </a:p>
          <a:p>
            <a:pPr marL="572400" marR="0" lvl="1" indent="-285750" algn="l" defTabSz="182868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Hypoteční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úvěr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je dlouhodobý závazek.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06517" y="3574207"/>
            <a:ext cx="7542496" cy="7958134"/>
          </a:xfrm>
          <a:prstGeom prst="rect">
            <a:avLst/>
          </a:prstGeom>
        </p:spPr>
      </p:pic>
      <p:sp>
        <p:nvSpPr>
          <p:cNvPr id="12" name="TextovéPole 5"/>
          <p:cNvSpPr txBox="1"/>
          <p:nvPr/>
        </p:nvSpPr>
        <p:spPr bwMode="auto">
          <a:xfrm>
            <a:off x="1272647" y="11396523"/>
            <a:ext cx="10285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Pozor: Vlastnit nemovitost = dlouhodobý závazek (může být krásný i pochmurný).  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4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Nemovitosti a my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834" y="7537523"/>
            <a:ext cx="6690374" cy="49956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829" y="639433"/>
            <a:ext cx="3834392" cy="49956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885" y="87132"/>
            <a:ext cx="3834392" cy="38862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473" y="4412614"/>
            <a:ext cx="3834392" cy="49956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021" y="5594419"/>
            <a:ext cx="3834392" cy="388620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6927165" y="3790005"/>
            <a:ext cx="2081018" cy="38164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?</a:t>
            </a:r>
            <a:endParaRPr lang="cs-CZ" sz="4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1" name="TextovéPole 5"/>
          <p:cNvSpPr txBox="1"/>
          <p:nvPr/>
        </p:nvSpPr>
        <p:spPr bwMode="auto">
          <a:xfrm>
            <a:off x="1313655" y="3420000"/>
            <a:ext cx="10285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„Nadhodnocená, nebo podhodnocená?“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5"/>
          <p:cNvSpPr txBox="1"/>
          <p:nvPr/>
        </p:nvSpPr>
        <p:spPr bwMode="auto">
          <a:xfrm>
            <a:off x="1313655" y="4384651"/>
            <a:ext cx="965914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143">
              <a:spcBef>
                <a:spcPts val="6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Závisí na hodnotiteli (informace, potenciál):</a:t>
            </a: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prodávající má tendenci nadhodnocovat,</a:t>
            </a: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kupující má tendenci podhodnocovat,</a:t>
            </a: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odhadců znamená více různých odhadů,</a:t>
            </a: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ocenění nemovitostí z daňových důvodů,</a:t>
            </a: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věcná hodnota pro účely pojištění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(technická hodnota,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resp. náklady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vybudování nemovitosti)…</a:t>
            </a:r>
            <a:endParaRPr lang="cs-CZ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143">
              <a:spcBef>
                <a:spcPts val="6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Ocenění nemovitosti on-line:</a:t>
            </a: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existují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placené či volně dostupné cenové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 pro získání rychlého odhadu.</a:t>
            </a:r>
            <a:endParaRPr lang="cs-CZ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5"/>
          <p:cNvSpPr txBox="1"/>
          <p:nvPr/>
        </p:nvSpPr>
        <p:spPr bwMode="auto">
          <a:xfrm>
            <a:off x="1313654" y="10876047"/>
            <a:ext cx="10001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Každý (prodávající, kupující, banka, pojišťovna…) má svůj zájem, proto může vidět hodnotu nemovitosti odlišně</a:t>
            </a:r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64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4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Nemovitosti a my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834" y="7537523"/>
            <a:ext cx="6690374" cy="49956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829" y="639433"/>
            <a:ext cx="3834392" cy="49956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885" y="87132"/>
            <a:ext cx="3834392" cy="38862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473" y="4412614"/>
            <a:ext cx="3834392" cy="49956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021" y="5594419"/>
            <a:ext cx="3834392" cy="388620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358373" y="3790005"/>
            <a:ext cx="1218602" cy="38164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  <a:endParaRPr lang="cs-CZ" sz="8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1" name="TextovéPole 5"/>
          <p:cNvSpPr txBox="1"/>
          <p:nvPr/>
        </p:nvSpPr>
        <p:spPr bwMode="auto">
          <a:xfrm>
            <a:off x="1313655" y="3420000"/>
            <a:ext cx="10285678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„Co určuje tržní cenu nemovitosti?“</a:t>
            </a: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5"/>
          <p:cNvSpPr txBox="1"/>
          <p:nvPr/>
        </p:nvSpPr>
        <p:spPr bwMode="auto">
          <a:xfrm>
            <a:off x="1313654" y="4363239"/>
            <a:ext cx="10376737" cy="719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Nabídka </a:t>
            </a: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nemovitostí:</a:t>
            </a:r>
            <a:endParaRPr lang="cs-CZ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nemovitosti (např. nová / již používaná),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konkurence na trhu s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nemovitostmi (nabízený počet),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stavebních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prací, materiálu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projekt,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pozemků, doba trvání stavebního řízení,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marže,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 úvěrů, hospodářský cyklus…</a:t>
            </a:r>
          </a:p>
          <a:p>
            <a:pPr>
              <a:spcBef>
                <a:spcPts val="18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Poptávka </a:t>
            </a:r>
            <a:r>
              <a:rPr lang="cs-CZ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nemovitostech:</a:t>
            </a:r>
            <a:endParaRPr lang="cs-CZ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demografie (sňatečnost, rozvodovost, porodnost, migrace),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valita životního prostředí, občanská vybavenost,  </a:t>
            </a: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 zaměstnání,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 úvěrů,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nájmu, hospodářský cyklus,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regulace nemovitostního či hypotečního trhu…</a:t>
            </a:r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5"/>
          <p:cNvSpPr txBox="1"/>
          <p:nvPr/>
        </p:nvSpPr>
        <p:spPr bwMode="auto">
          <a:xfrm>
            <a:off x="1313654" y="11557516"/>
            <a:ext cx="1000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Nabídkové ceny bývají vyšší než realizované (skutečné prodejní ceny). 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4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Nemovitosti a my  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5"/>
          <p:cNvSpPr txBox="1"/>
          <p:nvPr/>
        </p:nvSpPr>
        <p:spPr bwMode="auto">
          <a:xfrm>
            <a:off x="1313655" y="3420000"/>
            <a:ext cx="10285678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 jako investice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5"/>
          <p:cNvSpPr txBox="1"/>
          <p:nvPr/>
        </p:nvSpPr>
        <p:spPr bwMode="auto">
          <a:xfrm>
            <a:off x="1313655" y="4351034"/>
            <a:ext cx="10285678" cy="633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nemovitosti (majitel = investor):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 z nejbezpečnějších investic,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zachování hodnoty peněz na desetiletí (ochrana před inflací),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účelem </a:t>
            </a:r>
            <a:r>
              <a:rPr lang="cs-CZ" sz="3200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vlastního bydlení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zhodnocení růstem cen nemovitostí (prodej se ziskem),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účelem </a:t>
            </a:r>
            <a:r>
              <a:rPr lang="cs-CZ" sz="3200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pronájmu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zhodnocení růstem cen nemovitostí (prodej se ziskem), příjem z nájmu (pravidelný pasivní příjem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ALE: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485843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vysoké náklady na pořízení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udržování,</a:t>
            </a:r>
          </a:p>
          <a:p>
            <a:pPr marL="1485843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nezbytné zkušenosti, schopnosti a dovednosti... 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5"/>
          <p:cNvSpPr txBox="1"/>
          <p:nvPr/>
        </p:nvSpPr>
        <p:spPr bwMode="auto">
          <a:xfrm>
            <a:off x="1313654" y="11332876"/>
            <a:ext cx="1000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</a:t>
            </a:r>
            <a:r>
              <a:rPr lang="cs-CZ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„Na velké střeše je hodně sněhu“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(norské přísloví) –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větší nemovitost, větší starost!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334" y="529506"/>
            <a:ext cx="3268570" cy="425849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334" y="4977490"/>
            <a:ext cx="3489967" cy="69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6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Hypoteční úvěr 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ovéPole 5"/>
          <p:cNvSpPr txBox="1"/>
          <p:nvPr/>
        </p:nvSpPr>
        <p:spPr bwMode="auto">
          <a:xfrm>
            <a:off x="1313655" y="3420000"/>
            <a:ext cx="10285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nemovitosti na dluh </a:t>
            </a: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5"/>
          <p:cNvSpPr txBox="1"/>
          <p:nvPr/>
        </p:nvSpPr>
        <p:spPr bwMode="auto">
          <a:xfrm>
            <a:off x="1313654" y="4440458"/>
            <a:ext cx="10285678" cy="711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Hypoteční úvěr je </a:t>
            </a: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dlouhodobý závazek:</a:t>
            </a:r>
            <a:endParaRPr lang="cs-CZ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zajištěný úvěr – zástavou je nemovitost, 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získat za určitých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podmínek (část vlastních zdrojů, výše a stabilita příjmu dlužníka, věk dlužníka, hodnota zastavované nemovitosti…).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zadlužením je žádoucí:</a:t>
            </a:r>
            <a:endParaRPr lang="cs-CZ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testovat si svůj rozpočet na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úrokové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sazby, zvýšení výdajů a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příjmů (změna zaměstnání, nezaměstnanost, nemoc),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srovnat si podmínky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hypotečních úvěrů různých bank (RPSN, LTV, DTI,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DSTI atd.),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vyzkoušet si on-line kalkulačky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dostupnosti hypotečního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úvěru.</a:t>
            </a:r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26" y="839118"/>
            <a:ext cx="4030816" cy="5251594"/>
          </a:xfrm>
          <a:prstGeom prst="rect">
            <a:avLst/>
          </a:prstGeom>
        </p:spPr>
      </p:pic>
      <p:sp>
        <p:nvSpPr>
          <p:cNvPr id="10" name="TextovéPole 5"/>
          <p:cNvSpPr txBox="1"/>
          <p:nvPr/>
        </p:nvSpPr>
        <p:spPr bwMode="auto">
          <a:xfrm>
            <a:off x="1313654" y="11507186"/>
            <a:ext cx="1000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Před zadlužením nepodceňovat scénář výraznějšího zhoršení osobního rozpočtu.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/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 bwMode="auto">
          <a:xfrm>
            <a:off x="1313653" y="4470785"/>
            <a:ext cx="10285679" cy="690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Důležité ukazatele spojené s tímto úvěrem:</a:t>
            </a:r>
          </a:p>
          <a:p>
            <a:pPr marL="572400" indent="-5724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RPSN</a:t>
            </a:r>
            <a:r>
              <a:rPr lang="pl-PL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úroky z půjčky a všechny poplatky spojené </a:t>
            </a:r>
            <a:r>
              <a:rPr lang="pl-PL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l-PL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poskytnutím </a:t>
            </a:r>
            <a:r>
              <a:rPr lang="pl-PL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půjčky přepočítané do procent,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Úroková </a:t>
            </a:r>
            <a:r>
              <a:rPr lang="pl-PL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sazba z úvěru</a:t>
            </a:r>
            <a:r>
              <a:rPr lang="pl-PL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volba fixace dle očekávané změny úrokové </a:t>
            </a:r>
            <a:r>
              <a:rPr lang="pl-PL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sazby, 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LTV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(procentní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poměr mezi výší úvěru a hodnotou zastavené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nemovitosti):</a:t>
            </a:r>
          </a:p>
          <a:p>
            <a:pPr marL="1371543" lvl="1" indent="-4572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zástavní hodnota nemovitosti určená bankou nemusí být shodná s její tržní cenou,</a:t>
            </a:r>
          </a:p>
          <a:p>
            <a:pPr marL="1371543" lvl="1" indent="-4572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udává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výši nutných vlastních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úvěru,</a:t>
            </a:r>
          </a:p>
          <a:p>
            <a:pPr marL="1371543" lvl="1" indent="-4572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 LTV = obvykle atraktivnější úrokové sazby.</a:t>
            </a:r>
          </a:p>
          <a:p>
            <a:pPr marL="572400" indent="-5724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nutných vlastních zdrojů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při daném příjmu ovlivňuje délku spoření na pořízení nemovitosti.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Hypoteční úvěr 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5"/>
          <p:cNvSpPr txBox="1"/>
          <p:nvPr/>
        </p:nvSpPr>
        <p:spPr bwMode="auto">
          <a:xfrm>
            <a:off x="1313655" y="3420000"/>
            <a:ext cx="10285678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Úroková sazba a hodnota nemovitosti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5"/>
          <p:cNvSpPr txBox="1"/>
          <p:nvPr/>
        </p:nvSpPr>
        <p:spPr bwMode="auto">
          <a:xfrm>
            <a:off x="1313653" y="11641979"/>
            <a:ext cx="1000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I při fixaci sazby je žádoucí si otestovat možné zvýšení v budoucnu.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 bwMode="auto">
          <a:xfrm>
            <a:off x="1313653" y="4470785"/>
            <a:ext cx="10285679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Důležité ukazatele spojené s tímto úvěrem:</a:t>
            </a:r>
          </a:p>
          <a:p>
            <a:pPr marL="572400" indent="-5724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 </a:t>
            </a:r>
            <a:r>
              <a:rPr lang="pl-PL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procentní podíl celkové výše všech měsíčních splátek na čistém měsíčním příjmu žadatele o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úvěr): </a:t>
            </a:r>
            <a:r>
              <a:rPr lang="cs-CZ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pomáhá určit schopnost úvěr splácet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371543" lvl="1" indent="-4572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bezpečná měsíční splátka souvisí s tím, jaká část čistého příjmu zůstane po odečtení splátky a zda je dostatečná k pokrytí běžných výdajů dlužníka. </a:t>
            </a:r>
          </a:p>
          <a:p>
            <a:pPr marL="572400" indent="-5724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DTI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poměr výše celkového zadlužení žadatele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úvěr a výše jeho čistého ročního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příjmu): </a:t>
            </a:r>
            <a:r>
              <a:rPr lang="cs-CZ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pomáhá odhadnout případné předlužení,</a:t>
            </a:r>
          </a:p>
          <a:p>
            <a:pPr marL="1486743" lvl="1" indent="-572400" defTabSz="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příliš vysoký dluh ve vztahu k očekávané změně příjmu, vyšším budoucím výdajům apod.</a:t>
            </a:r>
          </a:p>
        </p:txBody>
      </p:sp>
      <p:sp>
        <p:nvSpPr>
          <p:cNvPr id="7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Hypoteční úvěr 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5"/>
          <p:cNvSpPr txBox="1"/>
          <p:nvPr/>
        </p:nvSpPr>
        <p:spPr bwMode="auto">
          <a:xfrm>
            <a:off x="1313655" y="3420000"/>
            <a:ext cx="10285678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splátky, úvěru a příjmu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5"/>
          <p:cNvSpPr txBox="1"/>
          <p:nvPr/>
        </p:nvSpPr>
        <p:spPr bwMode="auto">
          <a:xfrm>
            <a:off x="1313653" y="11407387"/>
            <a:ext cx="1000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DSTI a DTI je žádoucí si propočítat </a:t>
            </a:r>
            <a:b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nastavit si vlastní limity (bezpečné hranice).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4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 ČNB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ovéPole 5"/>
          <p:cNvSpPr txBox="1"/>
          <p:nvPr/>
        </p:nvSpPr>
        <p:spPr bwMode="auto">
          <a:xfrm>
            <a:off x="1313655" y="3420000"/>
            <a:ext cx="96781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Ovlivňuje nemovitostní i hypoteční trh</a:t>
            </a:r>
            <a:endParaRPr lang="cs-CZ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5"/>
          <p:cNvSpPr txBox="1"/>
          <p:nvPr/>
        </p:nvSpPr>
        <p:spPr bwMode="auto">
          <a:xfrm>
            <a:off x="1313654" y="4407903"/>
            <a:ext cx="1028567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ČNB ze zákona pečuje o cenovou a finanční </a:t>
            </a: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stabilitu.</a:t>
            </a:r>
          </a:p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ČNB používá řadu nástrojů:</a:t>
            </a:r>
            <a:endParaRPr lang="cs-CZ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32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měnověpolitické nástroje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udržení cenové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(měnověpolitická úroková sazba ČNB),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3200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makroobezřetnostní </a:t>
            </a:r>
            <a:r>
              <a:rPr lang="cs-CZ" sz="32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udržení finanční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(horní hranice LTV, DSTI a DTI).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Nastavováním </a:t>
            </a: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nástrojů 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ČNB nepřímo ovlivňuje </a:t>
            </a: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nemovitostí </a:t>
            </a: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úvěrové standardy bank, včetně hypotečních.</a:t>
            </a:r>
            <a:endParaRPr kumimoji="0" lang="cs-CZ" sz="3200" i="0" u="none" strike="noStrike" kern="1200" cap="none" spc="0" normalizeH="0" baseline="0" dirty="0" smtClean="0">
              <a:ln>
                <a:noFill/>
              </a:ln>
              <a:solidFill>
                <a:srgbClr val="7C7BA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5"/>
          <p:cNvSpPr txBox="1"/>
          <p:nvPr/>
        </p:nvSpPr>
        <p:spPr bwMode="auto">
          <a:xfrm>
            <a:off x="1313654" y="11397449"/>
            <a:ext cx="1000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ČNB ovlivňuje </a:t>
            </a:r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nemovitostí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nepřímo, není to její cíl.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6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ČNB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5"/>
          <p:cNvSpPr txBox="1"/>
          <p:nvPr/>
        </p:nvSpPr>
        <p:spPr bwMode="auto">
          <a:xfrm>
            <a:off x="1313655" y="3420000"/>
            <a:ext cx="10285678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úrokových sazeb</a:t>
            </a: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5"/>
          <p:cNvSpPr txBox="1"/>
          <p:nvPr/>
        </p:nvSpPr>
        <p:spPr bwMode="auto">
          <a:xfrm>
            <a:off x="1313654" y="4547378"/>
            <a:ext cx="1028568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 změny sazeb ČNB přes </a:t>
            </a: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úrokové sazby z úvěrů i vkladů bank:</a:t>
            </a:r>
            <a:endParaRPr lang="cs-CZ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účinný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 centrální banky,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růst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úrokových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sazeb: </a:t>
            </a:r>
          </a:p>
          <a:p>
            <a:pPr marL="1828743" lvl="2" indent="-45720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splátka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úvěru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dražší financování výstavby či pořízení nemovitosti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 poptávka po úvěru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nižší poptávka po nemovitostech či nabídka nových nemovitostí  dopad do cen nemovitostí,</a:t>
            </a:r>
          </a:p>
          <a:p>
            <a:pPr marL="1828743" lvl="2" indent="-45720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vyšší výnosnost alternativních investic s vyšší likviditou (spoření)  pokles poptávky po pořízení nemovitostí  dopad do cen nemovitostí. </a:t>
            </a:r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2173024" y="4613226"/>
            <a:ext cx="9215984" cy="432426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16500"/>
              </a:lnSpc>
            </a:pPr>
            <a:r>
              <a:rPr lang="cs-CZ" sz="17600" b="1" dirty="0" smtClean="0">
                <a:ln w="762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Úroková</a:t>
            </a:r>
          </a:p>
          <a:p>
            <a:pPr algn="ctr">
              <a:lnSpc>
                <a:spcPts val="16500"/>
              </a:lnSpc>
            </a:pPr>
            <a:r>
              <a:rPr lang="cs-CZ" sz="17600" b="1" dirty="0" smtClean="0">
                <a:ln w="762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sazba </a:t>
            </a:r>
            <a:endParaRPr lang="cs-CZ" sz="17600" b="1" dirty="0">
              <a:ln w="762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7" name="Bublinový popisek ve tvaru obláčku 16"/>
          <p:cNvSpPr/>
          <p:nvPr/>
        </p:nvSpPr>
        <p:spPr>
          <a:xfrm>
            <a:off x="17492870" y="477078"/>
            <a:ext cx="3717234" cy="1967948"/>
          </a:xfrm>
          <a:prstGeom prst="cloudCallout">
            <a:avLst>
              <a:gd name="adj1" fmla="val 66712"/>
              <a:gd name="adj2" fmla="val 4139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b="1" dirty="0" smtClean="0">
                <a:solidFill>
                  <a:srgbClr val="C00000"/>
                </a:solidFill>
              </a:rPr>
              <a:t>???</a:t>
            </a:r>
            <a:endParaRPr lang="en-GB" sz="6600" b="1" dirty="0">
              <a:solidFill>
                <a:srgbClr val="C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189072" y="11361045"/>
            <a:ext cx="10285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Výše úrokové sazby významně ovlivňuje rozhodování </a:t>
            </a:r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výstavbě či pořízení nemovitosti.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/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6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ČNB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5"/>
          <p:cNvSpPr txBox="1"/>
          <p:nvPr/>
        </p:nvSpPr>
        <p:spPr bwMode="auto">
          <a:xfrm>
            <a:off x="1313655" y="3420000"/>
            <a:ext cx="102856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Sladění horní hranice LTV, DSTI a DTI napříč trhem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2832320" y="1218876"/>
            <a:ext cx="474623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9600" b="1" dirty="0" smtClean="0">
                <a:ln w="762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LTV</a:t>
            </a:r>
            <a:endParaRPr lang="cs-CZ" sz="19600" b="1" dirty="0">
              <a:ln w="762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628649" y="4748512"/>
            <a:ext cx="4233852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9600" b="1" dirty="0" smtClean="0">
                <a:ln w="762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DTI</a:t>
            </a:r>
            <a:endParaRPr lang="cs-CZ" sz="19600" b="1" dirty="0">
              <a:ln w="762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2552202" y="7857055"/>
            <a:ext cx="5910592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9600" b="1" dirty="0" smtClean="0">
                <a:ln w="762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DSTI</a:t>
            </a:r>
            <a:endParaRPr lang="cs-CZ" sz="19600" b="1" dirty="0">
              <a:ln w="762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4" name="TextovéPole 5"/>
          <p:cNvSpPr txBox="1"/>
          <p:nvPr/>
        </p:nvSpPr>
        <p:spPr bwMode="auto">
          <a:xfrm>
            <a:off x="1313652" y="5088274"/>
            <a:ext cx="10285679" cy="656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ČNB ovlivňuje podmínky hypotečního úvěru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Jsou-li hypoteční standardy bank příliš uvolněné, </a:t>
            </a: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nastaví 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ČNB horní </a:t>
            </a: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hranici:</a:t>
            </a:r>
          </a:p>
          <a:p>
            <a:pPr marL="572400" lvl="1" indent="-572400">
              <a:spcBef>
                <a:spcPts val="300"/>
              </a:spcBef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LTV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při obavě z poklesu cen nemovitostí;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LTV 100 % a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vyšší, 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572400" lvl="1" indent="-572400">
              <a:spcBef>
                <a:spcPts val="300"/>
              </a:spcBef>
            </a:pPr>
            <a:r>
              <a:rPr lang="cs-CZ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cs-CZ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DTI</a:t>
            </a:r>
            <a:r>
              <a:rPr lang="cs-CZ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při obavě z poskytování příliš vysokých úvěrů;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předlužování značného počtu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domácností, 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572400" lvl="1" indent="-572400">
              <a:spcBef>
                <a:spcPts val="300"/>
              </a:spcBef>
            </a:pPr>
            <a:r>
              <a:rPr lang="cs-CZ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DSTI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při obavě z poskytování úvěrů s příliš vysokými splátkami; nedostatečné zdroje na běžné výdaje.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indent="-457143">
              <a:spcBef>
                <a:spcPts val="600"/>
              </a:spcBef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Banky musí nastavené hranice ČNB (až </a:t>
            </a: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 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zákonné výjimky) při poskytování hypotečních úvěrů dodržovat. </a:t>
            </a:r>
            <a:endParaRPr lang="cs-CZ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ublinový popisek ve tvaru obláčku 16"/>
          <p:cNvSpPr/>
          <p:nvPr/>
        </p:nvSpPr>
        <p:spPr>
          <a:xfrm>
            <a:off x="17492870" y="477078"/>
            <a:ext cx="3717234" cy="1967948"/>
          </a:xfrm>
          <a:prstGeom prst="cloudCallout">
            <a:avLst>
              <a:gd name="adj1" fmla="val 66712"/>
              <a:gd name="adj2" fmla="val 4139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b="1" dirty="0" smtClean="0">
                <a:solidFill>
                  <a:srgbClr val="C00000"/>
                </a:solidFill>
              </a:rPr>
              <a:t>???</a:t>
            </a:r>
            <a:endParaRPr lang="en-GB" sz="6600" b="1" dirty="0">
              <a:solidFill>
                <a:srgbClr val="C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313651" y="11555841"/>
            <a:ext cx="10285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Některé podmínky/pravidla hypotečního trhu ČNB bankám i doporučuje.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0" y="810000"/>
            <a:ext cx="4731026" cy="6163871"/>
          </a:xfrm>
          <a:prstGeom prst="rect">
            <a:avLst/>
          </a:prstGeom>
        </p:spPr>
      </p:pic>
      <p:sp>
        <p:nvSpPr>
          <p:cNvPr id="17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954" y="4720964"/>
            <a:ext cx="1255317" cy="1255317"/>
          </a:xfrm>
          <a:prstGeom prst="rect">
            <a:avLst/>
          </a:prstGeom>
        </p:spPr>
      </p:pic>
      <p:sp>
        <p:nvSpPr>
          <p:cNvPr id="19" name="TextovéPole 5"/>
          <p:cNvSpPr txBox="1"/>
          <p:nvPr/>
        </p:nvSpPr>
        <p:spPr bwMode="auto">
          <a:xfrm>
            <a:off x="3228689" y="5076545"/>
            <a:ext cx="7715536" cy="682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2000"/>
              </a:spcAft>
            </a:pPr>
            <a:r>
              <a:rPr lang="pl-PL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</a:t>
            </a:r>
            <a:endParaRPr lang="pl-PL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2000"/>
              </a:spcAft>
            </a:pPr>
            <a:endParaRPr lang="pl-PL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2000"/>
              </a:spcAft>
            </a:pPr>
            <a:r>
              <a:rPr lang="pl-PL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NEMOVITOSTI A MY</a:t>
            </a:r>
            <a:endParaRPr lang="pl-PL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2000"/>
              </a:spcAft>
            </a:pPr>
            <a:endParaRPr lang="pl-PL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2000"/>
              </a:spcAft>
            </a:pPr>
            <a:r>
              <a:rPr lang="pl-PL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HYPOTEČNÍ ÚVĚR</a:t>
            </a:r>
          </a:p>
          <a:p>
            <a:pPr defTabSz="457200">
              <a:spcAft>
                <a:spcPts val="1200"/>
              </a:spcAft>
            </a:pPr>
            <a:endParaRPr lang="pl-PL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pl-PL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ČNB</a:t>
            </a:r>
          </a:p>
          <a:p>
            <a:pPr defTabSz="457200">
              <a:spcAft>
                <a:spcPts val="1200"/>
              </a:spcAft>
            </a:pPr>
            <a:endParaRPr lang="pl-PL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pl-PL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kapitolu píše život...</a:t>
            </a:r>
            <a:endParaRPr lang="cs-CZ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9372641"/>
            <a:ext cx="1255317" cy="1269697"/>
          </a:xfrm>
          <a:prstGeom prst="rect">
            <a:avLst/>
          </a:prstGeom>
        </p:spPr>
      </p:pic>
      <p:pic>
        <p:nvPicPr>
          <p:cNvPr id="21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8561" y="6275395"/>
            <a:ext cx="1255317" cy="1255317"/>
          </a:xfrm>
          <a:prstGeom prst="rect">
            <a:avLst/>
          </a:prstGeom>
        </p:spPr>
      </p:pic>
      <p:pic>
        <p:nvPicPr>
          <p:cNvPr id="22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284" y="7824018"/>
            <a:ext cx="1255317" cy="1255317"/>
          </a:xfrm>
          <a:prstGeom prst="rect">
            <a:avLst/>
          </a:prstGeom>
        </p:spPr>
      </p:pic>
      <p:pic>
        <p:nvPicPr>
          <p:cNvPr id="14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1939" y="10935644"/>
            <a:ext cx="1255317" cy="12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9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ČNB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5"/>
          <p:cNvSpPr txBox="1"/>
          <p:nvPr/>
        </p:nvSpPr>
        <p:spPr bwMode="auto">
          <a:xfrm>
            <a:off x="1313655" y="3420000"/>
            <a:ext cx="102856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Snaha předcházet vzniku hypoteční krize či mírnit její dopady</a:t>
            </a:r>
          </a:p>
        </p:txBody>
      </p:sp>
      <p:sp>
        <p:nvSpPr>
          <p:cNvPr id="11" name="TextovéPole 5"/>
          <p:cNvSpPr txBox="1"/>
          <p:nvPr/>
        </p:nvSpPr>
        <p:spPr bwMode="auto">
          <a:xfrm>
            <a:off x="1372922" y="5006139"/>
            <a:ext cx="1028567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Hypoteční krize: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spojená se silným propadem cen nemovitostí,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 zárodky vznikají v dobrých časech,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prostředí nízkých úrokových sazeb, uvolněných úvěrových standardů, pozitivního ek. sentimentu,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 k předlužení firem (developerů) </a:t>
            </a:r>
            <a:b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domácností (poptávka po nemovitostech), 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déle trvající výrazný převis poptávky po nemovitostech nad jejich nabídkou může vést až ke vzniku cenových bublin, tj.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„nadvýstavbě“ spojené s „nadměrným“ vlastnictvím,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často předchází bankovní či větší finanční krizi.</a:t>
            </a:r>
          </a:p>
        </p:txBody>
      </p:sp>
      <p:sp>
        <p:nvSpPr>
          <p:cNvPr id="12" name="TextovéPole 5"/>
          <p:cNvSpPr txBox="1"/>
          <p:nvPr/>
        </p:nvSpPr>
        <p:spPr bwMode="auto">
          <a:xfrm>
            <a:off x="1313654" y="11457204"/>
            <a:ext cx="1000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Rizika spojená se vznikem hypotečních krizí se kumulují několik let.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tředních škol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9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kapitolu 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5"/>
          <p:cNvSpPr txBox="1"/>
          <p:nvPr/>
        </p:nvSpPr>
        <p:spPr bwMode="auto">
          <a:xfrm>
            <a:off x="1313655" y="3420000"/>
            <a:ext cx="10285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íše život… myslete na to, že: </a:t>
            </a:r>
          </a:p>
        </p:txBody>
      </p:sp>
      <p:sp>
        <p:nvSpPr>
          <p:cNvPr id="11" name="TextovéPole 5"/>
          <p:cNvSpPr txBox="1"/>
          <p:nvPr/>
        </p:nvSpPr>
        <p:spPr bwMode="auto">
          <a:xfrm>
            <a:off x="1372922" y="4427968"/>
            <a:ext cx="1028567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bezpečná,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avšak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nákladná, méně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likvidní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těžce dělitelná investice,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nutná důslednost při rozhodování o typu pořizované nemovitosti (malá/velká, nová/stará, drahá/levná),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 je relativně výhodné zajištění na stáří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existují však i jiné možnosti investování,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více nemovitostí na dluh (vysoké náklady/výdaje) vyžaduje obezřetnost ohledně předluženosti (testování „černého“ scénáře),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 vyžaduje údržbu (provozní náklady/výdaje) a také nemalé náklady na provoz (energie) a vybavení. 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313654" y="11425280"/>
            <a:ext cx="10285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do nemovitosti nemusí být tou nejvhodnější.  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škol 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9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„Tahák“  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ovéPole 5"/>
          <p:cNvSpPr txBox="1"/>
          <p:nvPr/>
        </p:nvSpPr>
        <p:spPr bwMode="auto">
          <a:xfrm>
            <a:off x="1313655" y="3420000"/>
            <a:ext cx="10285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Typy hypotečních úvěrů: </a:t>
            </a:r>
          </a:p>
        </p:txBody>
      </p:sp>
      <p:sp>
        <p:nvSpPr>
          <p:cNvPr id="11" name="TextovéPole 5"/>
          <p:cNvSpPr txBox="1"/>
          <p:nvPr/>
        </p:nvSpPr>
        <p:spPr bwMode="auto">
          <a:xfrm>
            <a:off x="1342006" y="4348024"/>
            <a:ext cx="1028567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Americká „hypotéka“</a:t>
            </a:r>
          </a:p>
          <a:p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úvěr se zástavou nemovitostí na téměř cokoliv, např. na nákup auta.</a:t>
            </a:r>
          </a:p>
          <a:p>
            <a:pPr>
              <a:spcBef>
                <a:spcPts val="2400"/>
              </a:spcBef>
            </a:pPr>
            <a:r>
              <a:rPr lang="cs-CZ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Australská „hypotéka“</a:t>
            </a:r>
          </a:p>
          <a:p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úvěr se zástavou nemovitosti založený na degresivním výpočtu úrokové sazby, tj. čím vyšší úvěr si bereme, tím nižší získáme úrokovou sazbu. </a:t>
            </a:r>
          </a:p>
          <a:p>
            <a:pPr>
              <a:spcBef>
                <a:spcPts val="2400"/>
              </a:spcBef>
            </a:pPr>
            <a:r>
              <a:rPr lang="cs-CZ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Reverzní „hypotéka“</a:t>
            </a:r>
            <a:r>
              <a:rPr lang="cs-CZ" u="sng" dirty="0" smtClean="0"/>
              <a:t>:</a:t>
            </a:r>
          </a:p>
          <a:p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úvěr se zástavou nemovitosti umožňující dlužníku okamžitý přístup k hotovosti. </a:t>
            </a:r>
            <a:r>
              <a:rPr lang="cs-CZ" sz="32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Opačný směr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banka platí dlužníkovi měsíční platby (úvěr), ten jí za to v budoucnu přenechá nemovitost (zástava). 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313654" y="11337899"/>
            <a:ext cx="10285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Pozor: </a:t>
            </a: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Pokud vám někdo není schopen vše jednoduše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vysvětlit, pak je to podezřelé. </a:t>
            </a: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ovéPole 4"/>
          <p:cNvSpPr txBox="1"/>
          <p:nvPr/>
        </p:nvSpPr>
        <p:spPr bwMode="auto">
          <a:xfrm>
            <a:off x="1313655" y="2340000"/>
            <a:ext cx="85923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Autoři prezentace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4344650" y="12757845"/>
            <a:ext cx="902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škol</a:t>
            </a:r>
          </a:p>
        </p:txBody>
      </p:sp>
      <p:sp>
        <p:nvSpPr>
          <p:cNvPr id="8" name="TextovéPole 5"/>
          <p:cNvSpPr txBox="1"/>
          <p:nvPr/>
        </p:nvSpPr>
        <p:spPr bwMode="auto">
          <a:xfrm>
            <a:off x="1313655" y="3420000"/>
            <a:ext cx="81021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Nemovitosti a my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ovéPole 7"/>
          <p:cNvSpPr txBox="1"/>
          <p:nvPr/>
        </p:nvSpPr>
        <p:spPr bwMode="auto">
          <a:xfrm>
            <a:off x="1183218" y="9324000"/>
            <a:ext cx="329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Luboš Komárek</a:t>
            </a:r>
          </a:p>
        </p:txBody>
      </p:sp>
      <p:sp>
        <p:nvSpPr>
          <p:cNvPr id="15" name="TextovéPole 8"/>
          <p:cNvSpPr txBox="1"/>
          <p:nvPr/>
        </p:nvSpPr>
        <p:spPr bwMode="auto">
          <a:xfrm>
            <a:off x="5677064" y="9324000"/>
            <a:ext cx="441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Zlatuše Komárková</a:t>
            </a:r>
          </a:p>
        </p:txBody>
      </p:sp>
      <p:sp>
        <p:nvSpPr>
          <p:cNvPr id="16" name="TextovéPole 9"/>
          <p:cNvSpPr txBox="1"/>
          <p:nvPr/>
        </p:nvSpPr>
        <p:spPr bwMode="auto">
          <a:xfrm>
            <a:off x="1313655" y="10080000"/>
            <a:ext cx="3856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sekce měnová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Česká národní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banka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sz="24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ubos.komarek@cnb.cz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0"/>
          <p:cNvSpPr txBox="1"/>
          <p:nvPr/>
        </p:nvSpPr>
        <p:spPr bwMode="auto">
          <a:xfrm>
            <a:off x="6057900" y="10080000"/>
            <a:ext cx="4021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sekce finanční stability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Česká národní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banka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4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latuse.komarkova@cnb.cz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0" y="4824000"/>
            <a:ext cx="4441665" cy="444166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33" y="4824000"/>
            <a:ext cx="4441665" cy="4441665"/>
          </a:xfrm>
          <a:prstGeom prst="rect">
            <a:avLst/>
          </a:prstGeom>
        </p:spPr>
      </p:pic>
      <p:pic>
        <p:nvPicPr>
          <p:cNvPr id="18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23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26" name="TextovéPole 11"/>
          <p:cNvSpPr txBox="1"/>
          <p:nvPr/>
        </p:nvSpPr>
        <p:spPr bwMode="auto">
          <a:xfrm>
            <a:off x="1270348" y="12107385"/>
            <a:ext cx="994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Grafická úprava: Luboš Komárek a Dalibor Mišík (ČNB)</a:t>
            </a:r>
            <a:endParaRPr kumimoji="0" lang="pl-PL" sz="2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878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18376" y="12773467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6" name="Bublinový popisek ve tvaru obláčku 5"/>
          <p:cNvSpPr/>
          <p:nvPr/>
        </p:nvSpPr>
        <p:spPr>
          <a:xfrm>
            <a:off x="17492870" y="477078"/>
            <a:ext cx="3717234" cy="1967948"/>
          </a:xfrm>
          <a:prstGeom prst="cloudCallout">
            <a:avLst>
              <a:gd name="adj1" fmla="val 66712"/>
              <a:gd name="adj2" fmla="val 4139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b="1" dirty="0" smtClean="0">
                <a:solidFill>
                  <a:srgbClr val="C00000"/>
                </a:solidFill>
              </a:rPr>
              <a:t>???</a:t>
            </a:r>
            <a:endParaRPr lang="en-GB" sz="6600" b="1" dirty="0">
              <a:solidFill>
                <a:srgbClr val="C00000"/>
              </a:solidFill>
            </a:endParaRPr>
          </a:p>
        </p:txBody>
      </p:sp>
      <p:sp>
        <p:nvSpPr>
          <p:cNvPr id="11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Bydlení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ovéPole 5"/>
          <p:cNvSpPr txBox="1"/>
          <p:nvPr/>
        </p:nvSpPr>
        <p:spPr bwMode="auto">
          <a:xfrm>
            <a:off x="1313655" y="3420000"/>
            <a:ext cx="10285678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„Kde a v čem budeme bydlet?“ </a:t>
            </a: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5"/>
          <p:cNvSpPr txBox="1"/>
          <p:nvPr/>
        </p:nvSpPr>
        <p:spPr bwMode="auto">
          <a:xfrm>
            <a:off x="1313654" y="4673457"/>
            <a:ext cx="99381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Podoba ideálního </a:t>
            </a: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 se během života 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mění</a:t>
            </a:r>
            <a:endParaRPr lang="cs-CZ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ČEM BYDLET?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ěco menšího nebo většího,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něco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staršího nebo novějšího,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 nebo dům,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karavan nebo tiny house…?</a:t>
            </a:r>
          </a:p>
          <a:p>
            <a:pPr>
              <a:spcBef>
                <a:spcPts val="18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BYDLET?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vesnice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občanská vybavenost nebo samota v horách…?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366" y="2689705"/>
            <a:ext cx="3489967" cy="695555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804" y="501922"/>
            <a:ext cx="4719053" cy="478282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804" y="8336576"/>
            <a:ext cx="5457651" cy="2992906"/>
          </a:xfrm>
          <a:prstGeom prst="rect">
            <a:avLst/>
          </a:prstGeom>
        </p:spPr>
      </p:pic>
      <p:sp>
        <p:nvSpPr>
          <p:cNvPr id="18" name="TextovéPole 5"/>
          <p:cNvSpPr txBox="1"/>
          <p:nvPr/>
        </p:nvSpPr>
        <p:spPr bwMode="auto">
          <a:xfrm>
            <a:off x="1313654" y="11329482"/>
            <a:ext cx="1028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</a:t>
            </a:r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každé </a:t>
            </a:r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fázi je vhodné jiné bydlení. 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6" name="Bublinový popisek ve tvaru obláčku 5"/>
          <p:cNvSpPr/>
          <p:nvPr/>
        </p:nvSpPr>
        <p:spPr>
          <a:xfrm>
            <a:off x="17492870" y="477078"/>
            <a:ext cx="3717234" cy="1967948"/>
          </a:xfrm>
          <a:prstGeom prst="cloudCallout">
            <a:avLst>
              <a:gd name="adj1" fmla="val 66712"/>
              <a:gd name="adj2" fmla="val 4139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???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Bydlení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ovéPole 5"/>
          <p:cNvSpPr txBox="1"/>
          <p:nvPr/>
        </p:nvSpPr>
        <p:spPr bwMode="auto">
          <a:xfrm>
            <a:off x="1313655" y="3420000"/>
            <a:ext cx="10285678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15000"/>
              </a:lnSpc>
            </a:pPr>
            <a:r>
              <a:rPr lang="cs-CZ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ovlivňuje rozhodnutí </a:t>
            </a: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</a:t>
            </a:r>
            <a:r>
              <a:rPr lang="cs-CZ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 ČEM?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rgbClr val="7C7BA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366" y="2689705"/>
            <a:ext cx="3489967" cy="695555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804" y="501922"/>
            <a:ext cx="4719053" cy="478282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804" y="8336576"/>
            <a:ext cx="5457651" cy="2992906"/>
          </a:xfrm>
          <a:prstGeom prst="rect">
            <a:avLst/>
          </a:prstGeom>
        </p:spPr>
      </p:pic>
      <p:sp>
        <p:nvSpPr>
          <p:cNvPr id="18" name="TextovéPole 5"/>
          <p:cNvSpPr txBox="1"/>
          <p:nvPr/>
        </p:nvSpPr>
        <p:spPr bwMode="auto">
          <a:xfrm>
            <a:off x="1313654" y="11459759"/>
            <a:ext cx="1000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Pozor: Váha okolností</a:t>
            </a:r>
            <a:r>
              <a:rPr kumimoji="0" lang="cs-CZ" sz="3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mění s „ekonomickým“  a životním cyklem každého z nás.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ovéPole 5"/>
          <p:cNvSpPr txBox="1"/>
          <p:nvPr/>
        </p:nvSpPr>
        <p:spPr bwMode="auto">
          <a:xfrm>
            <a:off x="1313654" y="4257768"/>
            <a:ext cx="99381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okolnosti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(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osobní/rodinný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rozpočet),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opravní dostupnost do zaměstnání,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spolubydlících (např. velikost rodiny),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stav, bezbariérovost,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plány do budoucnosti.</a:t>
            </a:r>
          </a:p>
          <a:p>
            <a:pPr>
              <a:spcBef>
                <a:spcPts val="18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okolnosti: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prostředí,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občanská vybavenost,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společenský život (kultura, sport, zábava),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blízkost širší rodiny, 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touha mít vlastní bydlení…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253" y="8643656"/>
            <a:ext cx="1952760" cy="3891875"/>
          </a:xfrm>
          <a:prstGeom prst="rect">
            <a:avLst/>
          </a:prstGeom>
        </p:spPr>
      </p:pic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4" name="TextovéPole 4"/>
          <p:cNvSpPr txBox="1"/>
          <p:nvPr/>
        </p:nvSpPr>
        <p:spPr bwMode="auto">
          <a:xfrm>
            <a:off x="1313655" y="2340000"/>
            <a:ext cx="41302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Bydlení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Volný tvar 15"/>
          <p:cNvSpPr/>
          <p:nvPr/>
        </p:nvSpPr>
        <p:spPr>
          <a:xfrm>
            <a:off x="2112578" y="5767320"/>
            <a:ext cx="19391587" cy="5383216"/>
          </a:xfrm>
          <a:custGeom>
            <a:avLst/>
            <a:gdLst>
              <a:gd name="connsiteX0" fmla="*/ 0 w 5695950"/>
              <a:gd name="connsiteY0" fmla="*/ 1310476 h 2529676"/>
              <a:gd name="connsiteX1" fmla="*/ 1457325 w 5695950"/>
              <a:gd name="connsiteY1" fmla="*/ 34126 h 2529676"/>
              <a:gd name="connsiteX2" fmla="*/ 2800350 w 5695950"/>
              <a:gd name="connsiteY2" fmla="*/ 2529676 h 2529676"/>
              <a:gd name="connsiteX3" fmla="*/ 4333875 w 5695950"/>
              <a:gd name="connsiteY3" fmla="*/ 43651 h 2529676"/>
              <a:gd name="connsiteX4" fmla="*/ 5695950 w 5695950"/>
              <a:gd name="connsiteY4" fmla="*/ 1300951 h 252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50" h="2529676">
                <a:moveTo>
                  <a:pt x="0" y="1310476"/>
                </a:moveTo>
                <a:cubicBezTo>
                  <a:pt x="495300" y="570701"/>
                  <a:pt x="990600" y="-169074"/>
                  <a:pt x="1457325" y="34126"/>
                </a:cubicBezTo>
                <a:cubicBezTo>
                  <a:pt x="1924050" y="237326"/>
                  <a:pt x="2320925" y="2528088"/>
                  <a:pt x="2800350" y="2529676"/>
                </a:cubicBezTo>
                <a:cubicBezTo>
                  <a:pt x="3279775" y="2531264"/>
                  <a:pt x="3851275" y="248438"/>
                  <a:pt x="4333875" y="43651"/>
                </a:cubicBezTo>
                <a:cubicBezTo>
                  <a:pt x="4816475" y="-161136"/>
                  <a:pt x="5256212" y="569907"/>
                  <a:pt x="5695950" y="1300951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7" name="TextovéPole 5"/>
          <p:cNvSpPr txBox="1"/>
          <p:nvPr/>
        </p:nvSpPr>
        <p:spPr bwMode="auto">
          <a:xfrm>
            <a:off x="1313655" y="3420000"/>
            <a:ext cx="100624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nemovitostního a životního cyklu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08" y="6179997"/>
            <a:ext cx="4151472" cy="309989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32223" y="8643656"/>
            <a:ext cx="2008904" cy="389187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0871018" y="11206535"/>
            <a:ext cx="663376" cy="5521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74577" y="5982851"/>
            <a:ext cx="2690690" cy="2838964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72981" y="5728556"/>
            <a:ext cx="2698795" cy="2847515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51" y="5967089"/>
            <a:ext cx="2706125" cy="3525706"/>
          </a:xfrm>
          <a:prstGeom prst="rect">
            <a:avLst/>
          </a:prstGeom>
        </p:spPr>
      </p:pic>
      <p:sp>
        <p:nvSpPr>
          <p:cNvPr id="31" name="Obdélník 30"/>
          <p:cNvSpPr/>
          <p:nvPr/>
        </p:nvSpPr>
        <p:spPr>
          <a:xfrm>
            <a:off x="5811518" y="7265781"/>
            <a:ext cx="650241" cy="7141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336" y="8687229"/>
            <a:ext cx="1952760" cy="3891875"/>
          </a:xfrm>
          <a:prstGeom prst="rect">
            <a:avLst/>
          </a:prstGeom>
        </p:spPr>
      </p:pic>
      <p:sp>
        <p:nvSpPr>
          <p:cNvPr id="33" name="Obdélník 32"/>
          <p:cNvSpPr/>
          <p:nvPr/>
        </p:nvSpPr>
        <p:spPr>
          <a:xfrm>
            <a:off x="14982601" y="9360388"/>
            <a:ext cx="663376" cy="5521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774252" y="9321147"/>
            <a:ext cx="3898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Dětský/studentský pokoj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1923101" y="11326211"/>
            <a:ext cx="2117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Startovací byt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6645496" y="9330390"/>
            <a:ext cx="2117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Rodinný dům 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17901920" y="11100105"/>
            <a:ext cx="281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Bezbariérový byt na stáří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351601" y="891889"/>
            <a:ext cx="3877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bg1"/>
                </a:solidFill>
              </a:rPr>
              <a:t>DĚTSTVÍ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1808371" y="914571"/>
            <a:ext cx="4514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DOSPĚLOST</a:t>
            </a:r>
            <a:endParaRPr lang="en-GB" sz="4800" dirty="0"/>
          </a:p>
        </p:txBody>
      </p:sp>
      <p:sp>
        <p:nvSpPr>
          <p:cNvPr id="34" name="Šipka doprava 33"/>
          <p:cNvSpPr/>
          <p:nvPr/>
        </p:nvSpPr>
        <p:spPr>
          <a:xfrm>
            <a:off x="12161125" y="1745568"/>
            <a:ext cx="4342131" cy="312119"/>
          </a:xfrm>
          <a:prstGeom prst="rightArrow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Šipka doprava 40"/>
          <p:cNvSpPr/>
          <p:nvPr/>
        </p:nvSpPr>
        <p:spPr>
          <a:xfrm rot="10800000">
            <a:off x="6960599" y="1719323"/>
            <a:ext cx="4342131" cy="312119"/>
          </a:xfrm>
          <a:prstGeom prst="rightArrow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Bublinový popisek ve tvaru obláčku 37"/>
          <p:cNvSpPr/>
          <p:nvPr/>
        </p:nvSpPr>
        <p:spPr>
          <a:xfrm>
            <a:off x="17181736" y="1307387"/>
            <a:ext cx="6020042" cy="2189161"/>
          </a:xfrm>
          <a:prstGeom prst="cloudCallout">
            <a:avLst>
              <a:gd name="adj1" fmla="val -105194"/>
              <a:gd name="adj2" fmla="val 14305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cs-CZ" sz="3200" b="1" dirty="0" smtClean="0">
                <a:solidFill>
                  <a:srgbClr val="C00000"/>
                </a:solidFill>
              </a:rPr>
              <a:t>VLASTNIT, nebo SI PRONAJMOUT?</a:t>
            </a:r>
            <a:r>
              <a:rPr lang="cs-CZ" sz="6600" b="1" dirty="0" smtClean="0">
                <a:solidFill>
                  <a:srgbClr val="C00000"/>
                </a:solidFill>
              </a:rPr>
              <a:t> </a:t>
            </a:r>
            <a:endParaRPr lang="en-GB" sz="6600" b="1" dirty="0">
              <a:solidFill>
                <a:srgbClr val="C0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476236" y="1999885"/>
            <a:ext cx="3877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bg1"/>
                </a:solidFill>
              </a:rPr>
              <a:t>(Rodiče)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12192451" y="1977228"/>
            <a:ext cx="3877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(Já)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534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4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5"/>
          <p:cNvSpPr txBox="1"/>
          <p:nvPr/>
        </p:nvSpPr>
        <p:spPr bwMode="auto">
          <a:xfrm>
            <a:off x="1313655" y="3420000"/>
            <a:ext cx="10285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vlastním, nebo v nájmu? </a:t>
            </a: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5"/>
          <p:cNvSpPr txBox="1"/>
          <p:nvPr/>
        </p:nvSpPr>
        <p:spPr bwMode="auto">
          <a:xfrm>
            <a:off x="1313654" y="4384651"/>
            <a:ext cx="9899778" cy="640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 v nájmu: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obecně méně závazné, 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finančně často méně náročné, </a:t>
            </a: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yšší flexibilita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ohledně aktuálních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potřeb: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 se přizpůsobuje životní fázi (změna zaměstnání,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spolubydlících, výše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příjmu…),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ALE:</a:t>
            </a:r>
          </a:p>
          <a:p>
            <a:pPr marL="1485843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závislost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majiteli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 a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ve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výpovědi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krátkodobé nájemní smlouvy,</a:t>
            </a:r>
          </a:p>
          <a:p>
            <a:pPr marL="1485843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 flexibilita ohledně úprav nemovitosti,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843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 není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nájemce aktivem (např. zástava).</a:t>
            </a:r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ovéPole 5"/>
          <p:cNvSpPr txBox="1"/>
          <p:nvPr/>
        </p:nvSpPr>
        <p:spPr bwMode="auto">
          <a:xfrm>
            <a:off x="1301685" y="11175807"/>
            <a:ext cx="10297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Nájem dává velkou volnost, ale za cenu „investice“ do cizí nemovitosti. 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studenty </a:t>
            </a:r>
            <a:r>
              <a:rPr lang="pl-PL" sz="1800" spc="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4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5"/>
          <p:cNvSpPr txBox="1"/>
          <p:nvPr/>
        </p:nvSpPr>
        <p:spPr bwMode="auto">
          <a:xfrm>
            <a:off x="1313655" y="3420000"/>
            <a:ext cx="10285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vlastním, nebo v nájmu? </a:t>
            </a: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5"/>
          <p:cNvSpPr txBox="1"/>
          <p:nvPr/>
        </p:nvSpPr>
        <p:spPr bwMode="auto">
          <a:xfrm>
            <a:off x="1313653" y="4384651"/>
            <a:ext cx="102856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bydlení (nemovitost):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 prostor bydlení zlepšovat (zhodnocení), 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získat větší objem peněžních prostředků (lze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dát do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zástavy, prodat), 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uchovatel hodnoty (zajištění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stáří)…</a:t>
            </a:r>
          </a:p>
          <a:p>
            <a:pPr marL="5724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ALE:</a:t>
            </a:r>
          </a:p>
          <a:p>
            <a:pPr marL="1485843" lvl="2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finančně náročné (úspory pro nákup nemovitosti nebo získání hypotečního úvěru, splátky hypotečního úvěru, udržování nemovitosti, placení daní z nemovitostí, pojištění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1485843" lvl="2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 flexibilita ohledně aktuálních potřeb (změna zaměstnání)…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5"/>
          <p:cNvSpPr txBox="1"/>
          <p:nvPr/>
        </p:nvSpPr>
        <p:spPr bwMode="auto">
          <a:xfrm>
            <a:off x="1313653" y="11412500"/>
            <a:ext cx="1018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Z hlediska likvidity je zásadní, co vlastním (byt, dům</a:t>
            </a:r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pozemek… zámek).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škol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6" name="Bublinový popisek ve tvaru obláčku 5"/>
          <p:cNvSpPr/>
          <p:nvPr/>
        </p:nvSpPr>
        <p:spPr>
          <a:xfrm>
            <a:off x="17492870" y="477078"/>
            <a:ext cx="3717234" cy="1967948"/>
          </a:xfrm>
          <a:prstGeom prst="cloudCallout">
            <a:avLst>
              <a:gd name="adj1" fmla="val 66712"/>
              <a:gd name="adj2" fmla="val 4139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b="1" dirty="0" smtClean="0">
                <a:solidFill>
                  <a:srgbClr val="C00000"/>
                </a:solidFill>
              </a:rPr>
              <a:t>???</a:t>
            </a:r>
            <a:endParaRPr lang="en-GB" sz="6600" b="1" dirty="0">
              <a:solidFill>
                <a:srgbClr val="C0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639" y="1011710"/>
            <a:ext cx="3834392" cy="4995682"/>
          </a:xfrm>
          <a:prstGeom prst="rect">
            <a:avLst/>
          </a:prstGeom>
        </p:spPr>
      </p:pic>
      <p:sp>
        <p:nvSpPr>
          <p:cNvPr id="11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Nemovitosti a my 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ovéPole 5"/>
          <p:cNvSpPr txBox="1"/>
          <p:nvPr/>
        </p:nvSpPr>
        <p:spPr bwMode="auto">
          <a:xfrm>
            <a:off x="1313655" y="3420000"/>
            <a:ext cx="10285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nemovitost (a movitost)? </a:t>
            </a: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5"/>
          <p:cNvSpPr txBox="1"/>
          <p:nvPr/>
        </p:nvSpPr>
        <p:spPr bwMode="auto">
          <a:xfrm>
            <a:off x="1313655" y="4788000"/>
            <a:ext cx="10096467" cy="568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</a:t>
            </a: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věc, se </a:t>
            </a: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nepohneme 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pozemek nebo stavba spojená se zemí pevným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základem,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nemovitostí se musíme vydat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 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cs-CZ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Movitost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věc, se kterou pohneme (vlastní silou nebo třeba strojem)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movité věci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možné se ubytovat (stan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obytné auto), někdy i dlouhodobě bydlet (karavan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mobilní dům).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639" y="7990763"/>
            <a:ext cx="8692914" cy="476708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012" y="2685536"/>
            <a:ext cx="6725406" cy="671487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883747" y="486834"/>
            <a:ext cx="2698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Nemovitost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3311745" y="7990762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Movitost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7150548" y="3986995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Movitost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9" name="TextovéPole 5"/>
          <p:cNvSpPr txBox="1"/>
          <p:nvPr/>
        </p:nvSpPr>
        <p:spPr bwMode="auto">
          <a:xfrm>
            <a:off x="1313654" y="11447012"/>
            <a:ext cx="1000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K trvalému bydlení je vhodná pouze nemovitost. 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</a:t>
            </a:r>
            <a:r>
              <a:rPr lang="pl-PL" sz="1800" spc="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středních škol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7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Nemovitosti a my</a:t>
            </a: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ovéPole 5"/>
          <p:cNvSpPr txBox="1"/>
          <p:nvPr/>
        </p:nvSpPr>
        <p:spPr bwMode="auto">
          <a:xfrm>
            <a:off x="1313654" y="3420000"/>
            <a:ext cx="104587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Oceňování nemovitostí je trochu alchymie</a:t>
            </a: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40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5"/>
          <p:cNvSpPr txBox="1"/>
          <p:nvPr/>
        </p:nvSpPr>
        <p:spPr bwMode="auto">
          <a:xfrm>
            <a:off x="1313654" y="4330723"/>
            <a:ext cx="10295816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Neexistuje stejná nemovitost:</a:t>
            </a: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 je v něčem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originál, 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lvl="1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zdánlivě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podobné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nemovitosti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liší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lokalita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materiál,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orientace na světové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strany,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patro…</a:t>
            </a:r>
          </a:p>
          <a:p>
            <a:pPr>
              <a:spcBef>
                <a:spcPts val="1800"/>
              </a:spcBef>
            </a:pPr>
            <a:r>
              <a:rPr lang="cs-CZ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Hodnota/cena nemovitosti: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odhadci používají různé metody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nákladová, výnosová, porovnávací),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nabídková cena: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cena v inzerátu,</a:t>
            </a:r>
            <a:endParaRPr lang="cs-CZ" sz="3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tržní cena: dohoda mezi kupujícím a prodávajícím,</a:t>
            </a:r>
          </a:p>
          <a:p>
            <a:pPr marL="572400" indent="-572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 za zvláštní oblibu: nemovitost je v něčem jedinečná, „ideální“, oblíbená (např. výhled do krajiny, vedle zastávky metra, …).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5"/>
          <p:cNvSpPr txBox="1"/>
          <p:nvPr/>
        </p:nvSpPr>
        <p:spPr bwMode="auto">
          <a:xfrm>
            <a:off x="1313654" y="11447012"/>
            <a:ext cx="1000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Některé nemovitosti si lépe hledají kupce a jejich cena výrazněji neklesá ani v době krize.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990" y="4678830"/>
            <a:ext cx="4575820" cy="676818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414" y="382159"/>
            <a:ext cx="3834392" cy="499568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842" flipH="1">
            <a:off x="13195388" y="6293951"/>
            <a:ext cx="4811235" cy="629536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2249572" y="1443951"/>
            <a:ext cx="786369" cy="911788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cs-CZ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STEJNÝ BYT</a:t>
            </a: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8565031" y="1432347"/>
            <a:ext cx="786369" cy="911788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STEJNÝ DŮM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611" y="29366"/>
            <a:ext cx="3199318" cy="63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10193</TotalTime>
  <Words>2328</Words>
  <Application>Microsoft Office PowerPoint</Application>
  <PresentationFormat>Vlastní</PresentationFormat>
  <Paragraphs>324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Frutiger LT Pro 57 Condensed</vt:lpstr>
      <vt:lpstr>Symbol</vt:lpstr>
      <vt:lpstr>Wingdings</vt:lpstr>
      <vt:lpstr>Office Theme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Sada</dc:creator>
  <cp:lastModifiedBy>Jiří Čudejko</cp:lastModifiedBy>
  <cp:revision>1013</cp:revision>
  <cp:lastPrinted>2024-04-03T11:49:37Z</cp:lastPrinted>
  <dcterms:created xsi:type="dcterms:W3CDTF">2020-02-26T14:40:34Z</dcterms:created>
  <dcterms:modified xsi:type="dcterms:W3CDTF">2024-04-05T18:26:28Z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