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58" r:id="rId3"/>
    <p:sldId id="304" r:id="rId4"/>
    <p:sldId id="301" r:id="rId5"/>
    <p:sldId id="257" r:id="rId6"/>
    <p:sldId id="303" r:id="rId7"/>
    <p:sldId id="299" r:id="rId8"/>
    <p:sldId id="297" r:id="rId9"/>
    <p:sldId id="305" r:id="rId10"/>
    <p:sldId id="293" r:id="rId11"/>
    <p:sldId id="306" r:id="rId12"/>
    <p:sldId id="294" r:id="rId13"/>
    <p:sldId id="298" r:id="rId14"/>
    <p:sldId id="296" r:id="rId15"/>
    <p:sldId id="295" r:id="rId16"/>
    <p:sldId id="300" r:id="rId17"/>
    <p:sldId id="291" r:id="rId18"/>
    <p:sldId id="287" r:id="rId19"/>
  </p:sldIdLst>
  <p:sldSz cx="24382413" cy="13716000"/>
  <p:notesSz cx="6797675" cy="9926638"/>
  <p:defaultTextStyle>
    <a:defPPr>
      <a:defRPr lang="cs-CZ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b" initials="c" lastIdx="40" clrIdx="0"/>
  <p:cmAuthor id="1" name="Gut Jiří" initials="GJ" lastIdx="5" clrIdx="1">
    <p:extLst>
      <p:ext uri="{19B8F6BF-5375-455C-9EA6-DF929625EA0E}">
        <p15:presenceInfo xmlns:p15="http://schemas.microsoft.com/office/powerpoint/2012/main" userId="Gut Jiř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BAE"/>
    <a:srgbClr val="1A1DA6"/>
    <a:srgbClr val="1C20B4"/>
    <a:srgbClr val="1E22C0"/>
    <a:srgbClr val="3948B5"/>
    <a:srgbClr val="7C7BAD"/>
    <a:srgbClr val="2D398F"/>
    <a:srgbClr val="FF66CC"/>
    <a:srgbClr val="D7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5" autoAdjust="0"/>
    <p:restoredTop sz="94687" autoAdjust="0"/>
  </p:normalViewPr>
  <p:slideViewPr>
    <p:cSldViewPr snapToGrid="0">
      <p:cViewPr varScale="1">
        <p:scale>
          <a:sx n="58" d="100"/>
          <a:sy n="58" d="100"/>
        </p:scale>
        <p:origin x="108" y="7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838" y="0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1546-0E4F-416E-9438-462A1655E394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011"/>
            <a:ext cx="2945659" cy="498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838" y="9428011"/>
            <a:ext cx="2945659" cy="498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FBC2-8EB7-4BE9-A1BB-4BA22BB2F6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67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975D4-305C-4FE0-A3E0-C71FF1F16824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6D3E-5FCD-431B-BB34-DEE2518A8E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8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56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652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6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5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počasí a náhody byla kdysi vyšší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Úroda (např. obilí) se buď vydařila, byla průměrná, nebo byla velká neúroda (silné mrazy, sucha, povodně, atd.).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Lovec buď ulovil nebo neulovil zvěř (byla hojnost, nebo bída).</a:t>
            </a:r>
          </a:p>
          <a:p>
            <a:endParaRPr lang="cs-CZ" dirty="0" smtClean="0"/>
          </a:p>
          <a:p>
            <a:r>
              <a:rPr lang="cs-CZ" dirty="0" smtClean="0"/>
              <a:t>Grafický návrh:</a:t>
            </a:r>
          </a:p>
          <a:p>
            <a:endParaRPr lang="cs-CZ" dirty="0" smtClean="0"/>
          </a:p>
          <a:p>
            <a:r>
              <a:rPr lang="cs-CZ" dirty="0" smtClean="0"/>
              <a:t>Přírodní katastrofy </a:t>
            </a:r>
            <a:r>
              <a:rPr lang="cs-CZ" b="1" dirty="0" smtClean="0"/>
              <a:t>(blesk, velká voda?)</a:t>
            </a:r>
          </a:p>
          <a:p>
            <a:endParaRPr lang="cs-CZ" dirty="0" smtClean="0"/>
          </a:p>
          <a:p>
            <a:r>
              <a:rPr lang="cs-CZ" dirty="0" smtClean="0"/>
              <a:t>Války </a:t>
            </a:r>
            <a:r>
              <a:rPr lang="cs-CZ" b="1" dirty="0" smtClean="0"/>
              <a:t>(tank ?)</a:t>
            </a:r>
          </a:p>
          <a:p>
            <a:endParaRPr lang="cs-CZ" dirty="0" smtClean="0"/>
          </a:p>
          <a:p>
            <a:r>
              <a:rPr lang="cs-CZ" dirty="0" smtClean="0"/>
              <a:t>Nemoci </a:t>
            </a:r>
            <a:r>
              <a:rPr lang="cs-CZ" b="1" dirty="0" smtClean="0"/>
              <a:t>(pacient na lůžku, doktor, injekční stříkačka)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0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78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46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8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56D3E-5FCD-431B-BB34-DEE2518A8EB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9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zy, sucha, povodně, atd.).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Lovec buď ulovil nebo neulovil zvěř (byla hojnost, nebo bída).</a:t>
            </a:r>
          </a:p>
          <a:p>
            <a:endParaRPr lang="cs-CZ" dirty="0" smtClean="0"/>
          </a:p>
          <a:p>
            <a:r>
              <a:rPr lang="cs-CZ" dirty="0" smtClean="0"/>
              <a:t>Grafický návrh:</a:t>
            </a:r>
          </a:p>
          <a:p>
            <a:endParaRPr lang="cs-CZ" dirty="0" smtClean="0"/>
          </a:p>
          <a:p>
            <a:r>
              <a:rPr lang="cs-CZ" dirty="0" smtClean="0"/>
              <a:t>Přírodní katastrofy </a:t>
            </a:r>
            <a:r>
              <a:rPr lang="cs-CZ" b="1" dirty="0" smtClean="0"/>
              <a:t>(blesk, velká voda?)</a:t>
            </a:r>
          </a:p>
          <a:p>
            <a:endParaRPr lang="cs-CZ" dirty="0" smtClean="0"/>
          </a:p>
          <a:p>
            <a:r>
              <a:rPr lang="cs-CZ" dirty="0" smtClean="0"/>
              <a:t>Války </a:t>
            </a:r>
            <a:r>
              <a:rPr lang="cs-CZ" b="1" dirty="0" smtClean="0"/>
              <a:t>(tank ?)</a:t>
            </a:r>
          </a:p>
          <a:p>
            <a:endParaRPr lang="cs-CZ" dirty="0" smtClean="0"/>
          </a:p>
          <a:p>
            <a:r>
              <a:rPr lang="cs-CZ" dirty="0" smtClean="0"/>
              <a:t>Nemoci </a:t>
            </a:r>
            <a:r>
              <a:rPr lang="cs-CZ" b="1" dirty="0" smtClean="0"/>
              <a:t>(pacient na lůžku, doktor, injekční stříkačka)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46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počasí a náhody byla kdysi vyšší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Úroda (např. obilí) se buď vydařila, byla průměrná, nebo byla velká neúroda (silné mrazy, sucha, povodně, atd.).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Lovec buď ulovil nebo neulovil zvěř (byla hojnost, nebo bída).</a:t>
            </a:r>
          </a:p>
          <a:p>
            <a:endParaRPr lang="cs-CZ" dirty="0" smtClean="0"/>
          </a:p>
          <a:p>
            <a:r>
              <a:rPr lang="cs-CZ" dirty="0" smtClean="0"/>
              <a:t>Grafický návrh:</a:t>
            </a:r>
          </a:p>
          <a:p>
            <a:endParaRPr lang="cs-CZ" dirty="0" smtClean="0"/>
          </a:p>
          <a:p>
            <a:r>
              <a:rPr lang="cs-CZ" dirty="0" smtClean="0"/>
              <a:t>Přírodní katastrofy </a:t>
            </a:r>
            <a:r>
              <a:rPr lang="cs-CZ" b="1" dirty="0" smtClean="0"/>
              <a:t>(blesk, velká voda?)</a:t>
            </a:r>
          </a:p>
          <a:p>
            <a:endParaRPr lang="cs-CZ" dirty="0" smtClean="0"/>
          </a:p>
          <a:p>
            <a:r>
              <a:rPr lang="cs-CZ" dirty="0" smtClean="0"/>
              <a:t>Války </a:t>
            </a:r>
            <a:r>
              <a:rPr lang="cs-CZ" b="1" dirty="0" smtClean="0"/>
              <a:t>(tank ?)</a:t>
            </a:r>
          </a:p>
          <a:p>
            <a:endParaRPr lang="cs-CZ" dirty="0" smtClean="0"/>
          </a:p>
          <a:p>
            <a:r>
              <a:rPr lang="cs-CZ" dirty="0" smtClean="0"/>
              <a:t>Nemoci </a:t>
            </a:r>
            <a:r>
              <a:rPr lang="cs-CZ" b="1" dirty="0" smtClean="0"/>
              <a:t>(pacient na lůžku, doktor, injekční stříkačka)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6D3E-5FCD-431B-BB34-DEE2518A8EB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7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73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8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7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0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795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3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3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98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7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47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7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6BD8-8C5B-465B-848F-B4192849FE4B}" type="datetimeFigureOut">
              <a:rPr lang="cs-CZ" smtClean="0"/>
              <a:t>06.12.2022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35B-122C-4518-A95A-ECFAAFCBC5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2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6BD8-8C5B-465B-848F-B4192849FE4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35B-122C-4518-A95A-ECFAAFCBC5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statistikaamy.cz/wp-content/uploads/2015/02/&#352;ediv&#225;_grafika02.pn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tistikaamy.cz/wp-content/uploads/2015/02/&#352;ediv&#225;_grafika02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statistikaamy.cz/wp-content/uploads/2015/02/&#352;ediv&#225;_grafika02.png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 – nakažlivý </a:t>
            </a:r>
            <a:b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ekonomiky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6"/>
          <p:cNvSpPr txBox="1"/>
          <p:nvPr/>
        </p:nvSpPr>
        <p:spPr bwMode="auto">
          <a:xfrm>
            <a:off x="1313655" y="7699396"/>
            <a:ext cx="739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spc="4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Autoři prezentace</a:t>
            </a:r>
            <a:endParaRPr lang="cs-CZ" sz="3200" spc="4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7"/>
          <p:cNvSpPr txBox="1"/>
          <p:nvPr/>
        </p:nvSpPr>
        <p:spPr bwMode="auto">
          <a:xfrm>
            <a:off x="1313655" y="8455396"/>
            <a:ext cx="32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Luboš Komárek</a:t>
            </a:r>
          </a:p>
        </p:txBody>
      </p:sp>
      <p:sp>
        <p:nvSpPr>
          <p:cNvPr id="11" name="TextovéPole 8"/>
          <p:cNvSpPr txBox="1"/>
          <p:nvPr/>
        </p:nvSpPr>
        <p:spPr bwMode="auto">
          <a:xfrm>
            <a:off x="5553501" y="8455396"/>
            <a:ext cx="441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Zlatuše Komárková</a:t>
            </a:r>
          </a:p>
        </p:txBody>
      </p:sp>
      <p:sp>
        <p:nvSpPr>
          <p:cNvPr id="12" name="TextovéPole 9"/>
          <p:cNvSpPr txBox="1"/>
          <p:nvPr/>
        </p:nvSpPr>
        <p:spPr bwMode="auto">
          <a:xfrm>
            <a:off x="1313654" y="9175396"/>
            <a:ext cx="42790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měnová</a:t>
            </a:r>
          </a:p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sp>
        <p:nvSpPr>
          <p:cNvPr id="18" name="TextovéPole 10"/>
          <p:cNvSpPr txBox="1"/>
          <p:nvPr/>
        </p:nvSpPr>
        <p:spPr bwMode="auto">
          <a:xfrm>
            <a:off x="5553501" y="9175396"/>
            <a:ext cx="44165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finanční stability</a:t>
            </a:r>
            <a:endParaRPr lang="en-GB" sz="28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pic>
        <p:nvPicPr>
          <p:cNvPr id="19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955" y="4891396"/>
            <a:ext cx="1991124" cy="19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2. </a:t>
            </a: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stupně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Kolísání ekonomiky a inflace  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6" y="4788000"/>
            <a:ext cx="101085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Tržní mechanismus 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neumí </a:t>
            </a: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střídání lepších a horších časů zabránit, je to přirozený vývoj</a:t>
            </a:r>
          </a:p>
          <a:p>
            <a:pPr marL="74295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menšími či většími časovými rozestupy se střídá 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oživení, vrchol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pokles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dno</a:t>
            </a:r>
            <a:r>
              <a:rPr kumimoji="0" lang="cs-CZ" sz="3400" b="0" i="0" u="none" strike="noStrike" kern="1200" cap="none" spc="0" normalizeH="0" baseline="0" noProof="0" dirty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 těchto fázích je doprovázeno růstem (poklesem) inflace. </a:t>
            </a:r>
          </a:p>
          <a:p>
            <a:pPr marL="74295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7B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Někdy však ekonomika neroste (naše pomyslné tělo je oslabeno) a inflace (vir) nás nakazí, to jsou pak těžké časy…</a:t>
            </a:r>
            <a:endParaRPr kumimoji="0" lang="cs-CZ" sz="3400" b="0" i="0" u="none" strike="noStrike" kern="1200" cap="none" spc="0" normalizeH="0" baseline="0" noProof="0" dirty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4648834" y="810000"/>
            <a:ext cx="7521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cap="all" spc="100" dirty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ekonomiky v </a:t>
            </a:r>
            <a:r>
              <a:rPr lang="cs-CZ" sz="4000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čase</a:t>
            </a:r>
            <a:endParaRPr lang="cs-CZ" sz="4000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717058">
            <a:off x="15880903" y="4143999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3948B5"/>
                </a:solidFill>
              </a:rPr>
              <a:t>Inflace (obvykle) roste</a:t>
            </a:r>
            <a:endParaRPr lang="en-GB" b="1" dirty="0">
              <a:solidFill>
                <a:srgbClr val="3948B5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 rot="19717058">
            <a:off x="16954758" y="8289020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3948B5"/>
                </a:solidFill>
              </a:rPr>
              <a:t>Inflace (obvykle) klesá</a:t>
            </a:r>
            <a:endParaRPr lang="en-GB" b="1" dirty="0">
              <a:solidFill>
                <a:srgbClr val="3948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4" y="4788000"/>
            <a:ext cx="10386037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Obvykle, když se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daří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je vysoká poptávka a firmy „jedou“ na plné</a:t>
            </a:r>
            <a:r>
              <a:rPr lang="en-GB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obrátky se stávajícími zdroji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poptávky tak vede k nárůstu cen…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v krátkém čase novou výrobní linku firma nezprovozní a také…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najít další zaměstnance je stále obtížnější</a:t>
            </a:r>
          </a:p>
          <a:p>
            <a:endParaRPr lang="cs-CZ" sz="1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 někdy máme, i 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se ekonomice nedaří: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Stagflace: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nebezpečná kombinace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rostou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vyrábíme toho stejně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v minulém období)</a:t>
            </a:r>
          </a:p>
          <a:p>
            <a:endParaRPr lang="cs-CZ" sz="1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Slumpflace: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nebezpečná kombinace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rostou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vyrábíme toho méně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v minulém období)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10386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se zvyšují ceny?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k tomu dochází? 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nabídka a poptávka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359047" y="8054356"/>
            <a:ext cx="363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2D398F"/>
                </a:solidFill>
              </a:rPr>
              <a:t>Vše, </a:t>
            </a:r>
            <a:r>
              <a:rPr lang="es-ES" sz="2800" dirty="0">
                <a:solidFill>
                  <a:srgbClr val="2D398F"/>
                </a:solidFill>
              </a:rPr>
              <a:t>co se vyrobí (Y)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2087026" y="2692886"/>
            <a:ext cx="363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D398F"/>
                </a:solidFill>
              </a:rPr>
              <a:t>Cenová hladina (P) 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2049196" y="2000388"/>
            <a:ext cx="2333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2D398F"/>
                </a:solidFill>
              </a:rPr>
              <a:t>Celková nabídka</a:t>
            </a:r>
            <a:r>
              <a:rPr lang="cs-CZ" sz="2800" dirty="0" smtClean="0">
                <a:solidFill>
                  <a:srgbClr val="2D398F"/>
                </a:solidFill>
              </a:rPr>
              <a:t/>
            </a:r>
            <a:br>
              <a:rPr lang="cs-CZ" sz="2800" dirty="0" smtClean="0">
                <a:solidFill>
                  <a:srgbClr val="2D398F"/>
                </a:solidFill>
              </a:rPr>
            </a:br>
            <a:r>
              <a:rPr lang="es-ES" sz="2800" dirty="0" smtClean="0">
                <a:solidFill>
                  <a:srgbClr val="2D398F"/>
                </a:solidFill>
              </a:rPr>
              <a:t>= </a:t>
            </a:r>
            <a:r>
              <a:rPr lang="es-ES" sz="2800" dirty="0">
                <a:solidFill>
                  <a:srgbClr val="2D398F"/>
                </a:solidFill>
              </a:rPr>
              <a:t>AS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2298312" y="5027372"/>
            <a:ext cx="2333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D398F"/>
                </a:solidFill>
              </a:rPr>
              <a:t>Poptávka nás </a:t>
            </a:r>
            <a:r>
              <a:rPr lang="es-ES" sz="2800" dirty="0" smtClean="0">
                <a:solidFill>
                  <a:srgbClr val="2D398F"/>
                </a:solidFill>
              </a:rPr>
              <a:t>všech</a:t>
            </a:r>
            <a:br>
              <a:rPr lang="es-ES" sz="2800" dirty="0" smtClean="0">
                <a:solidFill>
                  <a:srgbClr val="2D398F"/>
                </a:solidFill>
              </a:rPr>
            </a:br>
            <a:r>
              <a:rPr lang="es-ES" sz="2800" dirty="0" smtClean="0">
                <a:solidFill>
                  <a:srgbClr val="2D398F"/>
                </a:solidFill>
              </a:rPr>
              <a:t>= </a:t>
            </a:r>
            <a:r>
              <a:rPr lang="es-ES" sz="2800" dirty="0">
                <a:solidFill>
                  <a:srgbClr val="2D398F"/>
                </a:solidFill>
              </a:rPr>
              <a:t>AD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2833405" y="3493648"/>
            <a:ext cx="2361538" cy="1714455"/>
          </a:xfrm>
          <a:prstGeom prst="rect">
            <a:avLst/>
          </a:prstGeom>
          <a:solidFill>
            <a:schemeClr val="accent1">
              <a:alpha val="69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5" y="4788000"/>
            <a:ext cx="10150212" cy="119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Nevídaně vysoké ceny energií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 ruské agrese na Ukrajině (zejména ceny zemního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plynu,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elektřiny, částečně i ropy)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Výrazné omezení dodávek (nabídky)  při nesnížené poptávce vedlo k výraznému růstu cen</a:t>
            </a:r>
            <a:endParaRPr lang="cs-CZ" sz="3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Vynucené úspory obyvatel z covidového období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Nebylo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cestovat, jít do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restaurace, …</a:t>
            </a:r>
            <a:endParaRPr lang="cs-CZ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Problémy mezi výrobci/dodavateli ve světě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zboží výrazně vzrostla poptávka, přičemž tohoto zboží se ve světě méně vyrobilo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nárůst cen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Štědrá podpora 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 domácnostem a firmám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Domácnosti i firmy dostávaly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peníze za to, že méně (nebo vůbec) pracovaly či vyráběly</a:t>
            </a:r>
          </a:p>
          <a:p>
            <a:endParaRPr lang="cs-CZ" sz="3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32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32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32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32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10386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se zvyšují ceny?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97734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je v roce 2022 inflace tak vysoká?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15323958" y="3911566"/>
            <a:ext cx="1698552" cy="894521"/>
          </a:xfrm>
          <a:prstGeom prst="rightArrow">
            <a:avLst/>
          </a:prstGeom>
          <a:solidFill>
            <a:srgbClr val="2D3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20951687" y="6296727"/>
            <a:ext cx="616226" cy="521516"/>
          </a:xfrm>
          <a:prstGeom prst="rightArrow">
            <a:avLst/>
          </a:prstGeom>
          <a:solidFill>
            <a:srgbClr val="2D3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nabídka a poptávka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2087026" y="2692886"/>
            <a:ext cx="363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D398F"/>
                </a:solidFill>
              </a:rPr>
              <a:t>Cenová hladina (P) 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2049196" y="2000388"/>
            <a:ext cx="2333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2D398F"/>
                </a:solidFill>
              </a:rPr>
              <a:t>Celková nabídka</a:t>
            </a:r>
            <a:r>
              <a:rPr lang="cs-CZ" sz="2800" dirty="0" smtClean="0">
                <a:solidFill>
                  <a:srgbClr val="2D398F"/>
                </a:solidFill>
              </a:rPr>
              <a:t/>
            </a:r>
            <a:br>
              <a:rPr lang="cs-CZ" sz="2800" dirty="0" smtClean="0">
                <a:solidFill>
                  <a:srgbClr val="2D398F"/>
                </a:solidFill>
              </a:rPr>
            </a:br>
            <a:r>
              <a:rPr lang="es-ES" sz="2800" dirty="0" smtClean="0">
                <a:solidFill>
                  <a:srgbClr val="2D398F"/>
                </a:solidFill>
              </a:rPr>
              <a:t>= </a:t>
            </a:r>
            <a:r>
              <a:rPr lang="es-ES" sz="2800" dirty="0">
                <a:solidFill>
                  <a:srgbClr val="2D398F"/>
                </a:solidFill>
              </a:rPr>
              <a:t>AS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2298312" y="5027372"/>
            <a:ext cx="2333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D398F"/>
                </a:solidFill>
              </a:rPr>
              <a:t>Poptávka nás </a:t>
            </a:r>
            <a:r>
              <a:rPr lang="es-ES" sz="2800" dirty="0" smtClean="0">
                <a:solidFill>
                  <a:srgbClr val="2D398F"/>
                </a:solidFill>
              </a:rPr>
              <a:t>všech</a:t>
            </a:r>
            <a:br>
              <a:rPr lang="es-ES" sz="2800" dirty="0" smtClean="0">
                <a:solidFill>
                  <a:srgbClr val="2D398F"/>
                </a:solidFill>
              </a:rPr>
            </a:br>
            <a:r>
              <a:rPr lang="es-ES" sz="2800" dirty="0" smtClean="0">
                <a:solidFill>
                  <a:srgbClr val="2D398F"/>
                </a:solidFill>
              </a:rPr>
              <a:t>= </a:t>
            </a:r>
            <a:r>
              <a:rPr lang="es-ES" sz="2800" dirty="0">
                <a:solidFill>
                  <a:srgbClr val="2D398F"/>
                </a:solidFill>
              </a:rPr>
              <a:t>AD</a:t>
            </a:r>
            <a:endParaRPr lang="cs-CZ" sz="2800" dirty="0">
              <a:solidFill>
                <a:srgbClr val="2D398F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2833405" y="3493648"/>
            <a:ext cx="2361538" cy="1714455"/>
          </a:xfrm>
          <a:prstGeom prst="rect">
            <a:avLst/>
          </a:prstGeom>
          <a:solidFill>
            <a:schemeClr val="accent1">
              <a:alpha val="69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9359047" y="8054356"/>
            <a:ext cx="363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2D398F"/>
                </a:solidFill>
              </a:rPr>
              <a:t>Vše, </a:t>
            </a:r>
            <a:r>
              <a:rPr lang="es-ES" sz="2800" dirty="0">
                <a:solidFill>
                  <a:srgbClr val="2D398F"/>
                </a:solidFill>
              </a:rPr>
              <a:t>co se vyrobí (Y)</a:t>
            </a:r>
            <a:endParaRPr lang="cs-CZ" sz="2800" dirty="0">
              <a:solidFill>
                <a:srgbClr val="2D3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10036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Nebezpečné spirály </a:t>
            </a:r>
            <a:b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není dobré, aby mzdy rostly podobně rychle jako ceny?</a:t>
            </a: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95350" y="5049341"/>
            <a:ext cx="1045513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Zvyšováním mezd </a:t>
            </a: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inflaci se 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roztočí</a:t>
            </a:r>
            <a:b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mzdově-inflační spirála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mezi námi vyšší či vysoká inflace setrvá</a:t>
            </a:r>
            <a:b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příliš dlouho, tak ji zahrneme do svých </a:t>
            </a:r>
            <a:r>
              <a:rPr lang="cs-CZ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očekávání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mnohem hůře a bolestněji se jí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zbavíme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inflace na ideální úroveň (2 %) docílí</a:t>
            </a:r>
            <a:b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banka zejména zvyšováním úrokových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sazeb (případně dalšími opatřeními)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spcBef>
                <a:spcPts val="1200"/>
              </a:spcBef>
            </a:pP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5350" y="10881537"/>
            <a:ext cx="10455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spcBef>
                <a:spcPts val="1200"/>
              </a:spcBef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Setrvalý a všeobecný </a:t>
            </a: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vysoký </a:t>
            </a:r>
            <a:r>
              <a:rPr lang="cs-CZ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růst cen </a:t>
            </a: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je pro všechny nebezpečný</a:t>
            </a: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Peníze ztrácí hodnotu!</a:t>
            </a:r>
            <a:endParaRPr lang="cs-CZ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MZDOVĚ-INFLAČNÍ </a:t>
            </a:r>
            <a:r>
              <a:rPr lang="cs-CZ" b="1" spc="100" dirty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SPIRÁLA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1724640" y="11497091"/>
            <a:ext cx="1265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2D398F"/>
                </a:solidFill>
              </a:rPr>
              <a:t>Očekávaní všeobecného </a:t>
            </a:r>
            <a:r>
              <a:rPr lang="cs-CZ" sz="3200" u="sng" dirty="0" smtClean="0">
                <a:solidFill>
                  <a:srgbClr val="2D398F"/>
                </a:solidFill>
              </a:rPr>
              <a:t>růstu</a:t>
            </a:r>
            <a:r>
              <a:rPr lang="cs-CZ" sz="3200" dirty="0" smtClean="0">
                <a:solidFill>
                  <a:srgbClr val="2D398F"/>
                </a:solidFill>
              </a:rPr>
              <a:t> cen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3063220" y="7436513"/>
            <a:ext cx="3027680" cy="107696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cen</a:t>
            </a:r>
            <a:r>
              <a:rPr lang="cs-CZ" b="1" dirty="0" smtClean="0">
                <a:solidFill>
                  <a:srgbClr val="00B050"/>
                </a:solidFill>
              </a:rPr>
              <a:t>y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5420340" y="9651611"/>
            <a:ext cx="1981200" cy="76742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200" b="1" dirty="0" err="1" smtClean="0">
                <a:solidFill>
                  <a:srgbClr val="00B050"/>
                </a:solidFill>
              </a:rPr>
              <a:t>cen</a:t>
            </a:r>
            <a:r>
              <a:rPr lang="cs-CZ" sz="3200" b="1" dirty="0" smtClean="0">
                <a:solidFill>
                  <a:srgbClr val="00B050"/>
                </a:solidFill>
              </a:rPr>
              <a:t>y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12419330" y="5089236"/>
            <a:ext cx="2974340" cy="110089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>
                <a:solidFill>
                  <a:srgbClr val="00B050"/>
                </a:solidFill>
              </a:rPr>
              <a:t>cen</a:t>
            </a:r>
            <a:r>
              <a:rPr lang="cs-CZ" sz="4000" b="1" smtClean="0">
                <a:solidFill>
                  <a:srgbClr val="00B050"/>
                </a:solidFill>
              </a:rPr>
              <a:t>y</a:t>
            </a:r>
            <a:endParaRPr lang="cs-CZ" sz="4000" b="1">
              <a:solidFill>
                <a:srgbClr val="00B050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19372580" y="6359553"/>
            <a:ext cx="3027680" cy="107696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rgbClr val="FFC000"/>
                </a:solidFill>
              </a:rPr>
              <a:t>mzdy</a:t>
            </a:r>
            <a:endParaRPr lang="cs-CZ" b="1">
              <a:solidFill>
                <a:srgbClr val="FFC000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18877756" y="9078411"/>
            <a:ext cx="1981200" cy="76742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3200" b="1" smtClean="0">
                <a:solidFill>
                  <a:srgbClr val="FFC000"/>
                </a:solidFill>
              </a:rPr>
              <a:t>mzdy</a:t>
            </a:r>
            <a:endParaRPr lang="cs-CZ" sz="3200" b="1">
              <a:solidFill>
                <a:srgbClr val="FFC000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20140930" y="3916942"/>
            <a:ext cx="2974340" cy="110089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>
                <a:solidFill>
                  <a:srgbClr val="FFC000"/>
                </a:solidFill>
              </a:rPr>
              <a:t>m</a:t>
            </a:r>
            <a:r>
              <a:rPr lang="cs-CZ" sz="4000" b="1" smtClean="0">
                <a:solidFill>
                  <a:srgbClr val="FFC000"/>
                </a:solidFill>
              </a:rPr>
              <a:t>zdy</a:t>
            </a:r>
            <a:endParaRPr lang="cs-CZ" sz="40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104754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Nebezpečné spirály </a:t>
            </a:r>
          </a:p>
          <a:p>
            <a:pPr defTabSz="457200"/>
            <a:r>
              <a:rPr lang="cs-CZ" sz="4000" b="1" spc="-6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</a:t>
            </a:r>
            <a:r>
              <a:rPr lang="cs-CZ" sz="4000" b="1" spc="-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dobré, </a:t>
            </a:r>
            <a:r>
              <a:rPr lang="cs-CZ" sz="4000" b="1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ceny trvale klesaly</a:t>
            </a:r>
            <a:r>
              <a:rPr lang="cs-CZ" sz="4000" b="1" spc="-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9" name="TextovéPole 5"/>
          <p:cNvSpPr txBox="1"/>
          <p:nvPr/>
        </p:nvSpPr>
        <p:spPr bwMode="auto">
          <a:xfrm>
            <a:off x="1313655" y="4788000"/>
            <a:ext cx="10096467" cy="1277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>
              <a:spcBef>
                <a:spcPts val="1200"/>
              </a:spcBef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Všeobecným odkládáním spotřeby a investic se roztočí deflačně-recesní spirála.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Očekávání poklesu cen snižuje poptávku, </a:t>
            </a:r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klesají výdaje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na spotřebu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firem na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investice, firmy propouští zaměstnance,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více nezaměstnaných, lidé mají nižší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příjmy,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dále </a:t>
            </a:r>
            <a:r>
              <a:rPr lang="cs-C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klesají </a:t>
            </a:r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výdaje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domácností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 spotřebu</a:t>
            </a:r>
            <a:b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firem na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investice …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inflace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ideální úroveň (2 %) docílí</a:t>
            </a:r>
            <a:b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banka zejména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snižováním úrokových sazeb (případně i tzv. nekonvenčními nástroji)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spcBef>
                <a:spcPts val="1800"/>
              </a:spcBef>
            </a:pP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Setrvalý a všeobecný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pokles</a:t>
            </a: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cen</a:t>
            </a: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/>
            </a:r>
            <a:b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je pro všechny také velmi nebezpečný</a:t>
            </a: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!</a:t>
            </a:r>
            <a:endParaRPr lang="cs-CZ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lvl="1">
              <a:spcBef>
                <a:spcPts val="1200"/>
              </a:spcBef>
            </a:pPr>
            <a:endParaRPr lang="cs-CZ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1028700" lvl="1" indent="-571500">
              <a:spcBef>
                <a:spcPts val="1200"/>
              </a:spcBef>
              <a:buFont typeface="Symbol" panose="05050102010706020507" pitchFamily="18" charset="2"/>
              <a:buChar char="Þ"/>
            </a:pP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12634253" y="7171797"/>
            <a:ext cx="4919980" cy="190661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2D398F"/>
                </a:solidFill>
              </a:rPr>
              <a:t>Nezaměstnaní mají </a:t>
            </a:r>
            <a:r>
              <a:rPr lang="en-GB" sz="3200" b="1" smtClean="0">
                <a:solidFill>
                  <a:srgbClr val="2D398F"/>
                </a:solidFill>
              </a:rPr>
              <a:t>podporu, zaměstnaní </a:t>
            </a:r>
            <a:r>
              <a:rPr lang="en-GB" sz="3200" b="1">
                <a:solidFill>
                  <a:srgbClr val="2D398F"/>
                </a:solidFill>
              </a:rPr>
              <a:t>nižší mzdu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14074488" y="9845831"/>
            <a:ext cx="3479745" cy="125829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2400" b="1">
                <a:solidFill>
                  <a:srgbClr val="FF0000"/>
                </a:solidFill>
              </a:rPr>
              <a:t>Firmy méně investují</a:t>
            </a:r>
          </a:p>
          <a:p>
            <a:pPr algn="ctr"/>
            <a:r>
              <a:rPr lang="pt-BR" sz="2400" b="1">
                <a:solidFill>
                  <a:srgbClr val="FF0000"/>
                </a:solidFill>
              </a:rPr>
              <a:t>a propouštějí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12549560" y="4133985"/>
            <a:ext cx="5584190" cy="176769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smtClean="0">
                <a:solidFill>
                  <a:srgbClr val="FF0000"/>
                </a:solidFill>
              </a:rPr>
              <a:t>Firmy méně investují</a:t>
            </a:r>
          </a:p>
          <a:p>
            <a:pPr algn="ctr"/>
            <a:r>
              <a:rPr lang="pt-BR" sz="4000" b="1" smtClean="0">
                <a:solidFill>
                  <a:srgbClr val="FF0000"/>
                </a:solidFill>
              </a:rPr>
              <a:t>a propouštějí</a:t>
            </a:r>
            <a:endParaRPr lang="pt-BR" sz="4000" b="1">
              <a:solidFill>
                <a:srgbClr val="FF0000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19147155" y="6359553"/>
            <a:ext cx="4490720" cy="157029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>
                <a:solidFill>
                  <a:srgbClr val="2D398F"/>
                </a:solidFill>
              </a:rPr>
              <a:t>Problémy se </a:t>
            </a:r>
            <a:r>
              <a:rPr lang="cs-CZ" sz="2800" b="1" smtClean="0">
                <a:solidFill>
                  <a:srgbClr val="2D398F"/>
                </a:solidFill>
              </a:rPr>
              <a:t>splácením</a:t>
            </a:r>
            <a:r>
              <a:rPr lang="en-GB" sz="2800" b="1" smtClean="0">
                <a:solidFill>
                  <a:srgbClr val="2D398F"/>
                </a:solidFill>
              </a:rPr>
              <a:t> </a:t>
            </a:r>
            <a:r>
              <a:rPr lang="cs-CZ" sz="2800" b="1" smtClean="0">
                <a:solidFill>
                  <a:srgbClr val="2D398F"/>
                </a:solidFill>
              </a:rPr>
              <a:t>hypoték</a:t>
            </a:r>
            <a:r>
              <a:rPr lang="cs-CZ" sz="2800" b="1">
                <a:solidFill>
                  <a:srgbClr val="2D398F"/>
                </a:solidFill>
              </a:rPr>
              <a:t>, úvěrů firem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19464444" y="8459117"/>
            <a:ext cx="2559844" cy="114856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2800" b="1">
                <a:solidFill>
                  <a:srgbClr val="2D398F"/>
                </a:solidFill>
              </a:rPr>
              <a:t>Firmy propouštějí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19669760" y="3447538"/>
            <a:ext cx="3445510" cy="157029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FF0000"/>
                </a:solidFill>
              </a:rPr>
              <a:t>Lidé méně utrácejí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18448337" y="10136949"/>
            <a:ext cx="2032214" cy="106902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Lidé méně utrácejí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pc="10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DEFLAČNĚ-RECESNÍ SPIRÁLA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1724640" y="11497091"/>
            <a:ext cx="1265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2D398F"/>
                </a:solidFill>
              </a:rPr>
              <a:t>Očekávaní všeobecného </a:t>
            </a:r>
            <a:r>
              <a:rPr lang="cs-CZ" sz="3200" u="sng" dirty="0">
                <a:solidFill>
                  <a:srgbClr val="2D398F"/>
                </a:solidFill>
              </a:rPr>
              <a:t>poklesu</a:t>
            </a:r>
            <a:r>
              <a:rPr lang="cs-CZ" sz="3200" dirty="0">
                <a:solidFill>
                  <a:srgbClr val="2D398F"/>
                </a:solidFill>
              </a:rPr>
              <a:t> cen</a:t>
            </a:r>
          </a:p>
        </p:txBody>
      </p:sp>
    </p:spTree>
    <p:extLst>
      <p:ext uri="{BB962C8B-B14F-4D97-AF65-F5344CB8AC3E}">
        <p14:creationId xmlns:p14="http://schemas.microsoft.com/office/powerpoint/2010/main" val="17872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ovéPole 4"/>
          <p:cNvSpPr txBox="1"/>
          <p:nvPr/>
        </p:nvSpPr>
        <p:spPr bwMode="auto">
          <a:xfrm>
            <a:off x="1313655" y="2340000"/>
            <a:ext cx="23852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ysoká inflace v ČR – brzký pád dolů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7886720" y="804640"/>
            <a:ext cx="5486043" cy="730250"/>
          </a:xfrm>
        </p:spPr>
        <p:txBody>
          <a:bodyPr vert="horz" lIns="91440" tIns="45720" rIns="91440" bIns="45720" rtlCol="0" anchor="ctr"/>
          <a:lstStyle/>
          <a:p>
            <a:fld id="{A078435B-122C-4518-A95A-ECFAAFCBC597}" type="slidenum">
              <a:rPr lang="cs-CZ" b="1" spc="100">
                <a:solidFill>
                  <a:srgbClr val="7C7BAD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cs-CZ" b="1" spc="100" dirty="0">
              <a:solidFill>
                <a:srgbClr val="7C7BAD">
                  <a:alpha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9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cs-CZ" sz="1800" kern="0" dirty="0">
              <a:solidFill>
                <a:prstClr val="white"/>
              </a:solidFill>
            </a:endParaRPr>
          </a:p>
        </p:txBody>
      </p:sp>
      <p:sp>
        <p:nvSpPr>
          <p:cNvPr id="23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0" y="3705018"/>
            <a:ext cx="11309478" cy="8462555"/>
          </a:xfrm>
          <a:prstGeom prst="rect">
            <a:avLst/>
          </a:prstGeom>
        </p:spPr>
      </p:pic>
      <p:sp>
        <p:nvSpPr>
          <p:cNvPr id="10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ovéPole 4"/>
          <p:cNvSpPr txBox="1"/>
          <p:nvPr/>
        </p:nvSpPr>
        <p:spPr bwMode="auto">
          <a:xfrm>
            <a:off x="1313655" y="2340000"/>
            <a:ext cx="23852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ysoká inflace v ČR – brzký pád dolů 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7886720" y="804640"/>
            <a:ext cx="5486043" cy="730250"/>
          </a:xfrm>
        </p:spPr>
        <p:txBody>
          <a:bodyPr vert="horz" lIns="91440" tIns="45720" rIns="91440" bIns="45720" rtlCol="0" anchor="ctr"/>
          <a:lstStyle/>
          <a:p>
            <a:fld id="{A078435B-122C-4518-A95A-ECFAAFCBC597}" type="slidenum">
              <a:rPr lang="cs-CZ" b="1" spc="100">
                <a:solidFill>
                  <a:srgbClr val="7C7BAD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cs-CZ" b="1" spc="100" dirty="0">
              <a:solidFill>
                <a:srgbClr val="7C7BAD">
                  <a:alpha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9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cs-CZ" sz="1800" kern="0" dirty="0">
              <a:solidFill>
                <a:prstClr val="white"/>
              </a:solidFill>
            </a:endParaRPr>
          </a:p>
        </p:txBody>
      </p:sp>
      <p:sp>
        <p:nvSpPr>
          <p:cNvPr id="23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0" y="3578299"/>
            <a:ext cx="22282278" cy="9061218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ovéPole 4"/>
          <p:cNvSpPr txBox="1"/>
          <p:nvPr/>
        </p:nvSpPr>
        <p:spPr bwMode="auto">
          <a:xfrm>
            <a:off x="1313655" y="2340000"/>
            <a:ext cx="85923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Autoři prezentace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5"/>
          <p:cNvSpPr txBox="1"/>
          <p:nvPr/>
        </p:nvSpPr>
        <p:spPr bwMode="auto">
          <a:xfrm>
            <a:off x="1313655" y="3420000"/>
            <a:ext cx="9718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 – nakažlivý virus ekonomiky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7"/>
          <p:cNvSpPr txBox="1"/>
          <p:nvPr/>
        </p:nvSpPr>
        <p:spPr bwMode="auto">
          <a:xfrm>
            <a:off x="1183218" y="9324000"/>
            <a:ext cx="32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Luboš Komárek</a:t>
            </a:r>
          </a:p>
        </p:txBody>
      </p:sp>
      <p:sp>
        <p:nvSpPr>
          <p:cNvPr id="15" name="TextovéPole 8"/>
          <p:cNvSpPr txBox="1"/>
          <p:nvPr/>
        </p:nvSpPr>
        <p:spPr bwMode="auto">
          <a:xfrm>
            <a:off x="5677064" y="9324000"/>
            <a:ext cx="441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Zlatuše Komárková</a:t>
            </a:r>
          </a:p>
        </p:txBody>
      </p:sp>
      <p:sp>
        <p:nvSpPr>
          <p:cNvPr id="16" name="TextovéPole 9"/>
          <p:cNvSpPr txBox="1"/>
          <p:nvPr/>
        </p:nvSpPr>
        <p:spPr bwMode="auto">
          <a:xfrm>
            <a:off x="1313655" y="10080000"/>
            <a:ext cx="36575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měnová</a:t>
            </a:r>
          </a:p>
          <a:p>
            <a:pPr defTabSz="457200">
              <a:spcAft>
                <a:spcPts val="600"/>
              </a:spcAft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sp>
        <p:nvSpPr>
          <p:cNvPr id="17" name="TextovéPole 10"/>
          <p:cNvSpPr txBox="1"/>
          <p:nvPr/>
        </p:nvSpPr>
        <p:spPr bwMode="auto">
          <a:xfrm>
            <a:off x="6057900" y="10080000"/>
            <a:ext cx="40356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sekce finanční stability</a:t>
            </a:r>
            <a:endParaRPr lang="en-GB" sz="28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</a:pPr>
            <a:r>
              <a:rPr lang="pl-PL" sz="28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0" y="4824000"/>
            <a:ext cx="4441665" cy="444166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33" y="4824000"/>
            <a:ext cx="4441665" cy="4441665"/>
          </a:xfrm>
          <a:prstGeom prst="rect">
            <a:avLst/>
          </a:prstGeom>
        </p:spPr>
      </p:pic>
      <p:sp>
        <p:nvSpPr>
          <p:cNvPr id="20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7886720" y="804640"/>
            <a:ext cx="5486043" cy="730250"/>
          </a:xfrm>
        </p:spPr>
        <p:txBody>
          <a:bodyPr vert="horz" lIns="91440" tIns="45720" rIns="91440" bIns="45720" rtlCol="0" anchor="ctr"/>
          <a:lstStyle/>
          <a:p>
            <a:fld id="{A078435B-122C-4518-A95A-ECFAAFCBC597}" type="slidenum">
              <a:rPr lang="cs-CZ" b="1" spc="100">
                <a:solidFill>
                  <a:srgbClr val="7C7BAD">
                    <a:alpha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cs-CZ" b="1" spc="100" dirty="0">
              <a:solidFill>
                <a:srgbClr val="7C7BAD">
                  <a:alpha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9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cs-CZ" sz="1800" kern="0" dirty="0">
              <a:solidFill>
                <a:prstClr val="white"/>
              </a:solidFill>
            </a:endParaRPr>
          </a:p>
        </p:txBody>
      </p:sp>
      <p:sp>
        <p:nvSpPr>
          <p:cNvPr id="23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26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rgbClr val="7C7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2. </a:t>
            </a: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stupně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Obsah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4281355"/>
            <a:ext cx="1255317" cy="1255317"/>
          </a:xfrm>
          <a:prstGeom prst="rect">
            <a:avLst/>
          </a:prstGeom>
        </p:spPr>
      </p:pic>
      <p:sp>
        <p:nvSpPr>
          <p:cNvPr id="17" name="TextovéPole 5"/>
          <p:cNvSpPr txBox="1"/>
          <p:nvPr/>
        </p:nvSpPr>
        <p:spPr bwMode="auto">
          <a:xfrm>
            <a:off x="3228688" y="4674025"/>
            <a:ext cx="8277511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Kolísání ekonomiky a inflace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se zvyšují ceny?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lang="pl-PL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r>
              <a:rPr lang="pl-PL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Nebezpečné </a:t>
            </a:r>
            <a:r>
              <a:rPr lang="pl-PL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spirály</a:t>
            </a:r>
          </a:p>
          <a:p>
            <a:pPr defTabSz="457200">
              <a:spcAft>
                <a:spcPts val="2000"/>
              </a:spcAft>
            </a:pPr>
            <a:endParaRPr lang="pl-PL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2000"/>
              </a:spcAft>
            </a:pPr>
            <a:r>
              <a:rPr lang="pl-PL" b="1" spc="-4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inflace v ČR – brzký pád dolů </a:t>
            </a:r>
            <a:endParaRPr kumimoji="0" lang="pl-PL" sz="3200" b="1" i="0" u="none" strike="noStrike" kern="1200" cap="none" spc="-4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589" y="10730723"/>
            <a:ext cx="1255317" cy="1255317"/>
          </a:xfrm>
          <a:prstGeom prst="rect">
            <a:avLst/>
          </a:prstGeom>
        </p:spPr>
      </p:pic>
      <p:pic>
        <p:nvPicPr>
          <p:cNvPr id="19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5872875"/>
            <a:ext cx="1255317" cy="1255317"/>
          </a:xfrm>
          <a:prstGeom prst="rect">
            <a:avLst/>
          </a:prstGeom>
        </p:spPr>
      </p:pic>
      <p:pic>
        <p:nvPicPr>
          <p:cNvPr id="20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7464395"/>
            <a:ext cx="1255317" cy="1255317"/>
          </a:xfrm>
          <a:prstGeom prst="rect">
            <a:avLst/>
          </a:prstGeom>
        </p:spPr>
      </p:pic>
      <p:pic>
        <p:nvPicPr>
          <p:cNvPr id="21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393" y="9106122"/>
            <a:ext cx="1255317" cy="12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7C7B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www.cnb.cz/feg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srgbClr val="7C7BAD"/>
              </a:solidFill>
              <a:effectLst/>
              <a:uLnTx/>
              <a:uFillTx/>
              <a:latin typeface="Frutiger LT Pro 57 Condensed" panose="020B0606020204020204" pitchFamily="34" charset="-18"/>
              <a:ea typeface="+mn-ea"/>
              <a:cs typeface="+mn-cs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&amp; Z. Komárkovi: Prezentace pro studenty 2. </a:t>
            </a:r>
            <a:r>
              <a:rPr kumimoji="0" lang="pl-PL" sz="18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stupně</a:t>
            </a:r>
            <a:endParaRPr kumimoji="0" lang="pl-PL" sz="18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4"/>
          <p:cNvSpPr txBox="1"/>
          <p:nvPr/>
        </p:nvSpPr>
        <p:spPr bwMode="auto">
          <a:xfrm>
            <a:off x="1313655" y="2340000"/>
            <a:ext cx="10404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je inflace?</a:t>
            </a:r>
            <a:endParaRPr kumimoji="0" lang="cs-CZ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ovéPole 5"/>
          <p:cNvSpPr txBox="1"/>
          <p:nvPr/>
        </p:nvSpPr>
        <p:spPr bwMode="auto">
          <a:xfrm>
            <a:off x="1313655" y="4589551"/>
            <a:ext cx="9574478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 = zdražování = růst cen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jako virus, který působí na lidské tělo.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imunitní systém dobře funguje, staráme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své tělo a správně na vývoj inflace reagujeme (opatření centrální banky a vlády),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nám inflace neublíží, vlastně je </a:t>
            </a:r>
            <a:b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prospěšná.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Nepozorovatelný růst cen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(kolem </a:t>
            </a:r>
            <a:r>
              <a:rPr lang="cs-CZ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2 % za rok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přirozený a vlastně i vítaný. Viry nám pomáhají udržovat imunitní systém v perfektní kondici.</a:t>
            </a:r>
          </a:p>
          <a:p>
            <a:pPr marL="457200" indent="-457200">
              <a:spcBef>
                <a:spcPts val="12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 = zdražování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vidíme na zvyšujících se cenách jídla, benzínu (nafty),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bydlení, atd.</a:t>
            </a:r>
            <a: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cenové hladiny</a:t>
            </a: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ovéPole 5"/>
          <p:cNvSpPr txBox="1"/>
          <p:nvPr/>
        </p:nvSpPr>
        <p:spPr bwMode="auto">
          <a:xfrm>
            <a:off x="1313655" y="3420000"/>
            <a:ext cx="9574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Zdravá, nezdravá, devastující…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způsobuje?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 bwMode="auto">
          <a:xfrm>
            <a:off x="1313653" y="4874405"/>
            <a:ext cx="10201013" cy="897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Mírná, pádivá, hyperinflace</a:t>
            </a:r>
          </a:p>
          <a:p>
            <a:pPr marL="571500" indent="-571500">
              <a:spcBef>
                <a:spcPts val="12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Mírná: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jednociferná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nevytváří vážné problémy</a:t>
            </a:r>
          </a:p>
          <a:p>
            <a:pPr marL="571500" indent="-571500">
              <a:spcBef>
                <a:spcPts val="12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Pádivá: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dvouciferná nebo trojciferná, způsobuje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všem vážné problémy</a:t>
            </a:r>
          </a:p>
          <a:p>
            <a:pPr marL="571500" indent="-571500">
              <a:spcBef>
                <a:spcPts val="12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Hyperinflace: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než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trojciferná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vyvolá rozpad peněžní soustavy, lidé peníze nechtějí používat</a:t>
            </a:r>
          </a:p>
          <a:p>
            <a:pPr>
              <a:spcBef>
                <a:spcPts val="24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Inflace: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u="sng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Znehodnocuje úspory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výsledky naší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b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minulosti, zvýhodňuje dlužníky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18286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Snižuje kupní sílu mezd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peněz, které si vyděláme prací)</a:t>
            </a:r>
          </a:p>
          <a:p>
            <a:pPr marL="571500" marR="0" lvl="0" indent="-571500" algn="l" defTabSz="18286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Snižuje </a:t>
            </a:r>
            <a:r>
              <a:rPr lang="cs-CZ" sz="32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reálný výnos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našich investic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peněz       které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vyděláme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investováním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C7B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82868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5" y="4788000"/>
            <a:ext cx="10150212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Nabídková a poptávková inflace</a:t>
            </a:r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Nabídková: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přichází z výroby, růst nákladů (suroviny, energie, …)</a:t>
            </a:r>
          </a:p>
          <a:p>
            <a:pPr marL="742950" lvl="1" indent="-285750"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Poptávková: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přichází od domácností, firem, vlády </a:t>
            </a:r>
            <a:endParaRPr lang="cs-CZ" sz="3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Skrytá a potlačená inflace</a:t>
            </a:r>
          </a:p>
          <a:p>
            <a:pPr marL="742950" lvl="1" indent="-285750">
              <a:spcBef>
                <a:spcPts val="6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nemění, ale výrobky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stále 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kvalitu (za socialismu hojně, dnes při honbě za nízkou cenou také) nebo je výrobků méně (méně tablet do myčky, méně jogurtu za stejnou cenu ve stejném balení)</a:t>
            </a:r>
          </a:p>
          <a:p>
            <a:pPr marL="742950" lvl="1" indent="-285750">
              <a:spcBef>
                <a:spcPts val="1200"/>
              </a:spcBef>
              <a:buClr>
                <a:srgbClr val="7C7BAE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Potlačená: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nemění, ale lidé přesto nekupují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zboží (v obchodech není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co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lidé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chtěli)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4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</a:t>
            </a: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5" y="4788000"/>
            <a:ext cx="6478585" cy="1069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Spotřebitelský koš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zhruba </a:t>
            </a:r>
            <a:r>
              <a:rPr lang="cs-CZ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položek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nejčastěji všichni spotřebováváme</a:t>
            </a:r>
            <a:endParaRPr lang="en-GB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(tedy v průměru)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u="sng" spc="-6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z nás má </a:t>
            </a:r>
            <a:r>
              <a:rPr lang="cs-CZ" sz="3200" u="sng" spc="-6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</a:t>
            </a:r>
            <a:r>
              <a:rPr lang="en-GB" sz="3200" u="sng" spc="-6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u="sng" spc="-6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spotřebitelský </a:t>
            </a:r>
            <a:r>
              <a:rPr lang="cs-CZ" sz="3200" u="sng" spc="-6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</a:t>
            </a:r>
            <a:r>
              <a:rPr lang="cs-CZ" sz="3200" spc="-6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(vegetarián, alkoholik </a:t>
            </a:r>
            <a:r>
              <a:rPr lang="cs-CZ" sz="3200" spc="-6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, důchodce, teenager, atd.), a tak na každého z nás jinak dopadá inflace</a:t>
            </a:r>
            <a:endParaRPr lang="cs-CZ" sz="3200" spc="-6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en-GB" sz="34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cs-CZ" sz="34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404619" y="2339999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počítá?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2172" y="7100311"/>
            <a:ext cx="12500241" cy="50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417929" y="3509550"/>
            <a:ext cx="10431084" cy="7080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7929" y="3657600"/>
            <a:ext cx="10389614" cy="693198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spotřebitelský koš v ČR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865704" y="3837903"/>
            <a:ext cx="2551184" cy="6751684"/>
          </a:xfrm>
          <a:prstGeom prst="rect">
            <a:avLst/>
          </a:prstGeom>
          <a:solidFill>
            <a:srgbClr val="1A1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Cenová hladina   </a:t>
            </a:r>
          </a:p>
          <a:p>
            <a:pPr algn="ctr"/>
            <a:r>
              <a:rPr lang="cs-CZ" sz="2800" dirty="0" smtClean="0"/>
              <a:t>(v daném </a:t>
            </a:r>
          </a:p>
          <a:p>
            <a:pPr algn="ctr"/>
            <a:r>
              <a:rPr lang="cs-CZ" sz="2800" dirty="0" smtClean="0"/>
              <a:t>měsíci) </a:t>
            </a:r>
            <a:endParaRPr lang="cs-CZ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sym typeface="Symbol" panose="05050102010706020507" pitchFamily="18" charset="2"/>
              </a:rPr>
              <a:t></a:t>
            </a:r>
            <a:r>
              <a:rPr lang="cs-CZ" dirty="0" smtClean="0"/>
              <a:t> </a:t>
            </a:r>
          </a:p>
          <a:p>
            <a:pPr algn="ctr"/>
            <a:r>
              <a:rPr lang="cs-CZ" dirty="0"/>
              <a:t>V</a:t>
            </a:r>
            <a:r>
              <a:rPr lang="cs-CZ" dirty="0" smtClean="0"/>
              <a:t>ýše cen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dirty="0" smtClean="0">
                <a:sym typeface="Symbol" panose="05050102010706020507" pitchFamily="18" charset="2"/>
              </a:rPr>
              <a:t></a:t>
            </a:r>
            <a:endParaRPr lang="cs-CZ" dirty="0" smtClean="0"/>
          </a:p>
          <a:p>
            <a:pPr algn="ctr"/>
            <a:r>
              <a:rPr lang="cs-CZ" dirty="0" smtClean="0"/>
              <a:t>CPI 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1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5" y="4788000"/>
            <a:ext cx="7147114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Spotřebitelský koš </a:t>
            </a:r>
          </a:p>
          <a:p>
            <a:r>
              <a:rPr lang="cs-C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(potraviny a nealko)</a:t>
            </a:r>
            <a:endParaRPr lang="cs-CZ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potraviny a nealko, které nejčastěji nakupujeme (spotřebováváme)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Nejvíce jíme v ČR maso a mléčné výrobky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Nejméně jíme v ČR ryby</a:t>
            </a:r>
          </a:p>
          <a:p>
            <a:pPr marL="457200" lvl="1">
              <a:spcBef>
                <a:spcPts val="1200"/>
              </a:spcBef>
            </a:pP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3417929" y="3509550"/>
            <a:ext cx="10431084" cy="7080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počítá?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8471" y="3816626"/>
            <a:ext cx="10170000" cy="6559826"/>
          </a:xfrm>
          <a:prstGeom prst="rect">
            <a:avLst/>
          </a:prstGeom>
        </p:spPr>
      </p:pic>
      <p:pic>
        <p:nvPicPr>
          <p:cNvPr id="2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2172" y="7100311"/>
            <a:ext cx="12500241" cy="50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all" spc="100" dirty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Potraviny a nealkoholické nápoje </a:t>
            </a:r>
            <a:r>
              <a:rPr lang="pl-PL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(17,8 %)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54" y="9811117"/>
            <a:ext cx="3283520" cy="3586148"/>
          </a:xfrm>
          <a:prstGeom prst="rect">
            <a:avLst/>
          </a:prstGeom>
          <a:effectLst>
            <a:outerShdw blurRad="228600" dist="38100" dir="60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5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3" y="4788000"/>
            <a:ext cx="9440486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Jádrová inflace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</a:t>
            </a:r>
            <a:r>
              <a:rPr lang="cs-CZ" sz="3200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nepotravinářských položek spotřebního koše bez položek regulovaných cen, pohonných hmot a změn nepřímých 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daní</a:t>
            </a: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Zhruba 56 % spotřebitelského koše celkové inflace</a:t>
            </a:r>
            <a:endParaRPr lang="cs-CZ" sz="3200" b="1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Měnověpolitická inflace</a:t>
            </a:r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Inflace</a:t>
            </a:r>
            <a:r>
              <a:rPr lang="cs-CZ" sz="3200" u="sng" dirty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kterou reaguje měnová </a:t>
            </a:r>
            <a:r>
              <a:rPr lang="cs-CZ" sz="3200" u="sng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centrální banky</a:t>
            </a: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7C7B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celkovou inflaci očištěnou </a:t>
            </a:r>
            <a:r>
              <a:rPr lang="cs-CZ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primární dopady změn nepřímých daní</a:t>
            </a:r>
            <a:endParaRPr lang="en-GB" sz="3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 smtClean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3417929" y="3509550"/>
            <a:ext cx="10431084" cy="7080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počítá?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2172" y="7100311"/>
            <a:ext cx="12500241" cy="50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7929" y="3672220"/>
            <a:ext cx="10342220" cy="6917368"/>
          </a:xfrm>
          <a:prstGeom prst="rect">
            <a:avLst/>
          </a:prstGeom>
        </p:spPr>
      </p:pic>
      <p:cxnSp>
        <p:nvCxnSpPr>
          <p:cNvPr id="36" name="Přímá spojnice 35"/>
          <p:cNvCxnSpPr/>
          <p:nvPr/>
        </p:nvCxnSpPr>
        <p:spPr>
          <a:xfrm>
            <a:off x="16274486" y="3836504"/>
            <a:ext cx="2768636" cy="4117822"/>
          </a:xfrm>
          <a:prstGeom prst="line">
            <a:avLst/>
          </a:prstGeom>
          <a:ln w="53975">
            <a:solidFill>
              <a:srgbClr val="1E2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16274486" y="3836504"/>
            <a:ext cx="2815704" cy="4117822"/>
          </a:xfrm>
          <a:prstGeom prst="line">
            <a:avLst/>
          </a:prstGeom>
          <a:ln w="53975">
            <a:solidFill>
              <a:srgbClr val="1E2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19421061" y="3836504"/>
            <a:ext cx="2014409" cy="2481510"/>
          </a:xfrm>
          <a:prstGeom prst="line">
            <a:avLst/>
          </a:prstGeom>
          <a:ln w="53975">
            <a:solidFill>
              <a:srgbClr val="1E2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19090190" y="3836504"/>
            <a:ext cx="2345280" cy="2481511"/>
          </a:xfrm>
          <a:prstGeom prst="line">
            <a:avLst/>
          </a:prstGeom>
          <a:ln w="53975">
            <a:solidFill>
              <a:srgbClr val="1E2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 jádrová inflace 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11"/>
          <p:cNvSpPr txBox="1"/>
          <p:nvPr/>
        </p:nvSpPr>
        <p:spPr bwMode="auto">
          <a:xfrm>
            <a:off x="1313654" y="12757845"/>
            <a:ext cx="44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800" spc="100" dirty="0" smtClean="0">
                <a:solidFill>
                  <a:srgbClr val="7C7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www.cnb.cz/feg</a:t>
            </a:r>
            <a:endParaRPr lang="pl-PL" sz="1800" spc="100" dirty="0">
              <a:solidFill>
                <a:srgbClr val="7C7BAD"/>
              </a:solidFill>
              <a:latin typeface="Frutiger LT Pro 57 Condensed" panose="020B0606020204020204" pitchFamily="34" charset="-18"/>
            </a:endParaRPr>
          </a:p>
        </p:txBody>
      </p:sp>
      <p:sp>
        <p:nvSpPr>
          <p:cNvPr id="61" name="TextovéPole 12"/>
          <p:cNvSpPr txBox="1"/>
          <p:nvPr/>
        </p:nvSpPr>
        <p:spPr bwMode="auto">
          <a:xfrm>
            <a:off x="13906500" y="12757846"/>
            <a:ext cx="99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l-PL" sz="18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&amp; Z. Komárkovi: Prezentace pro studenty 2. </a:t>
            </a:r>
            <a:r>
              <a:rPr lang="pl-PL" sz="1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</a:t>
            </a:r>
            <a:endParaRPr lang="pl-PL" sz="1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5"/>
          <p:cNvSpPr txBox="1"/>
          <p:nvPr/>
        </p:nvSpPr>
        <p:spPr bwMode="auto">
          <a:xfrm>
            <a:off x="1313655" y="4788000"/>
            <a:ext cx="10116345" cy="710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Meziroční</a:t>
            </a:r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míra inflace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v lednu oproti lednu minulého roku</a:t>
            </a:r>
          </a:p>
          <a:p>
            <a:endParaRPr lang="cs-CZ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Meziměsíční </a:t>
            </a:r>
            <a:r>
              <a:rPr lang="cs-CZ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 inflace</a:t>
            </a:r>
            <a:r>
              <a:rPr lang="cs-CZ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v ledn</a:t>
            </a:r>
            <a:r>
              <a:rPr lang="cs-C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oproti minulému měsíci (prosinci)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endParaRPr lang="cs-CZ" sz="2800" b="1" dirty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7C7B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0" y="2880000"/>
            <a:ext cx="895350" cy="148992"/>
          </a:xfrm>
          <a:prstGeom prst="rect">
            <a:avLst/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4"/>
          <p:cNvSpPr txBox="1"/>
          <p:nvPr/>
        </p:nvSpPr>
        <p:spPr bwMode="auto">
          <a:xfrm>
            <a:off x="1313655" y="2340000"/>
            <a:ext cx="9659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s-CZ" sz="7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inflace?</a:t>
            </a:r>
            <a:endParaRPr lang="cs-CZ" sz="7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00" y="810000"/>
            <a:ext cx="2124471" cy="817753"/>
          </a:xfrm>
          <a:prstGeom prst="rect">
            <a:avLst/>
          </a:prstGeom>
        </p:spPr>
      </p:pic>
      <p:sp>
        <p:nvSpPr>
          <p:cNvPr id="18" name="TextovéPole 5"/>
          <p:cNvSpPr txBox="1"/>
          <p:nvPr/>
        </p:nvSpPr>
        <p:spPr bwMode="auto">
          <a:xfrm>
            <a:off x="1313655" y="3420000"/>
            <a:ext cx="810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</a:pPr>
            <a:r>
              <a:rPr lang="cs-C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počítá? </a:t>
            </a: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</a:pPr>
            <a:endParaRPr lang="cs-C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724640" y="981422"/>
            <a:ext cx="1265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Cenov</a:t>
            </a:r>
            <a:r>
              <a:rPr lang="cs-CZ" b="1" cap="all" spc="100" dirty="0" smtClean="0">
                <a:solidFill>
                  <a:srgbClr val="2D3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hladina a míra inflace</a:t>
            </a:r>
            <a:endParaRPr lang="cs-CZ" b="1" cap="all" spc="100" dirty="0">
              <a:solidFill>
                <a:srgbClr val="2D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306" y="5552954"/>
            <a:ext cx="6109494" cy="55735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801737" y="5552954"/>
            <a:ext cx="2807063" cy="695446"/>
          </a:xfrm>
          <a:prstGeom prst="rect">
            <a:avLst/>
          </a:prstGeom>
          <a:solidFill>
            <a:schemeClr val="accent1">
              <a:alpha val="69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065000" y="6248400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065000" y="5552954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3722826" y="7126464"/>
            <a:ext cx="2309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Cenová hladina </a:t>
            </a:r>
            <a:r>
              <a:rPr lang="cs-CZ" sz="3200" b="1" dirty="0">
                <a:solidFill>
                  <a:srgbClr val="92D050"/>
                </a:solidFill>
              </a:rPr>
              <a:t>leden 2019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7050441" y="7126463"/>
            <a:ext cx="2309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Cenová hladina </a:t>
            </a:r>
            <a:r>
              <a:rPr lang="cs-CZ" sz="3200" b="1" dirty="0">
                <a:solidFill>
                  <a:srgbClr val="FF0000"/>
                </a:solidFill>
              </a:rPr>
              <a:t>leden </a:t>
            </a:r>
            <a:r>
              <a:rPr lang="cs-CZ" sz="3200" b="1" dirty="0" smtClean="0">
                <a:solidFill>
                  <a:srgbClr val="FF0000"/>
                </a:solidFill>
              </a:rPr>
              <a:t>2020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3722826" y="9119760"/>
            <a:ext cx="2309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100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7050441" y="9119759"/>
            <a:ext cx="2309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103,2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9686826" y="6603243"/>
            <a:ext cx="363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2D398F"/>
                </a:solidFill>
              </a:rPr>
              <a:t>(meziroční inflace)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9686826" y="5618244"/>
            <a:ext cx="469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>
                <a:solidFill>
                  <a:srgbClr val="2D398F"/>
                </a:solidFill>
              </a:rPr>
              <a:t>π = </a:t>
            </a:r>
            <a:r>
              <a:rPr lang="cs-CZ" sz="2800" dirty="0">
                <a:solidFill>
                  <a:srgbClr val="2D398F"/>
                </a:solidFill>
              </a:rPr>
              <a:t>míra inflace = 3,2 %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11914266" y="2407140"/>
            <a:ext cx="12164933" cy="151449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6400" dist="165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9954240" y="5590041"/>
            <a:ext cx="0" cy="5796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12056507" y="2913328"/>
            <a:ext cx="4118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dirty="0">
                <a:solidFill>
                  <a:srgbClr val="2D398F"/>
                </a:solidFill>
              </a:rPr>
              <a:t>π = </a:t>
            </a:r>
            <a:r>
              <a:rPr lang="cs-CZ" sz="2600" dirty="0">
                <a:solidFill>
                  <a:srgbClr val="2D398F"/>
                </a:solidFill>
              </a:rPr>
              <a:t>míra </a:t>
            </a:r>
            <a:r>
              <a:rPr lang="cs-CZ" sz="2600" dirty="0" smtClean="0">
                <a:solidFill>
                  <a:srgbClr val="2D398F"/>
                </a:solidFill>
              </a:rPr>
              <a:t>inflac</a:t>
            </a:r>
            <a:r>
              <a:rPr lang="en-GB" sz="2600" dirty="0" smtClean="0">
                <a:solidFill>
                  <a:srgbClr val="2D398F"/>
                </a:solidFill>
              </a:rPr>
              <a:t>e </a:t>
            </a:r>
            <a:r>
              <a:rPr lang="el-GR" sz="2600" dirty="0">
                <a:solidFill>
                  <a:srgbClr val="2D398F"/>
                </a:solidFill>
              </a:rPr>
              <a:t>=</a:t>
            </a:r>
            <a:endParaRPr lang="cs-CZ" sz="2600" dirty="0">
              <a:solidFill>
                <a:srgbClr val="2D398F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4796600" y="2560813"/>
            <a:ext cx="10064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2D398F"/>
                </a:solidFill>
              </a:rPr>
              <a:t>Cenová hladina v lednu 2020 - Cenová hladina v lednu 2019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4796600" y="3285203"/>
            <a:ext cx="10064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dirty="0" smtClean="0">
                <a:solidFill>
                  <a:srgbClr val="2D398F"/>
                </a:solidFill>
              </a:rPr>
              <a:t>                        Cenová </a:t>
            </a:r>
            <a:r>
              <a:rPr lang="cs-CZ" sz="2600" dirty="0">
                <a:solidFill>
                  <a:srgbClr val="2D398F"/>
                </a:solidFill>
              </a:rPr>
              <a:t>hladina v lednu 2019</a:t>
            </a:r>
          </a:p>
        </p:txBody>
      </p:sp>
      <p:cxnSp>
        <p:nvCxnSpPr>
          <p:cNvPr id="28" name="Přímá spojnice 27"/>
          <p:cNvCxnSpPr/>
          <p:nvPr/>
        </p:nvCxnSpPr>
        <p:spPr>
          <a:xfrm>
            <a:off x="14889695" y="3176582"/>
            <a:ext cx="8864385" cy="0"/>
          </a:xfrm>
          <a:prstGeom prst="line">
            <a:avLst/>
          </a:prstGeom>
          <a:ln w="38100">
            <a:solidFill>
              <a:srgbClr val="1E2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9307</TotalTime>
  <Words>1692</Words>
  <Application>Microsoft Office PowerPoint</Application>
  <PresentationFormat>Vlastní</PresentationFormat>
  <Paragraphs>287</Paragraphs>
  <Slides>17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Frutiger LT Pro 57 Condensed</vt:lpstr>
      <vt:lpstr>Symbol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Všetíčková Denisa</cp:lastModifiedBy>
  <cp:revision>749</cp:revision>
  <cp:lastPrinted>2021-11-16T14:22:51Z</cp:lastPrinted>
  <dcterms:created xsi:type="dcterms:W3CDTF">2020-02-26T14:40:34Z</dcterms:created>
  <dcterms:modified xsi:type="dcterms:W3CDTF">2022-12-06T09:09:44Z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