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2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Úvodní snímek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79838" y="2924176"/>
            <a:ext cx="4679950" cy="3241675"/>
          </a:xfrm>
        </p:spPr>
        <p:txBody>
          <a:bodyPr/>
          <a:lstStyle>
            <a:lvl1pPr marL="0" indent="0">
              <a:buFontTx/>
              <a:buNone/>
              <a:defRPr smtClean="0"/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pic>
        <p:nvPicPr>
          <p:cNvPr id="37902" name="Picture 14" descr="CNB_prezentace_2_2modraa_list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717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979613" y="92077"/>
            <a:ext cx="5905500" cy="474663"/>
          </a:xfrm>
        </p:spPr>
        <p:txBody>
          <a:bodyPr/>
          <a:lstStyle>
            <a:lvl1pPr>
              <a:defRPr b="0" smtClean="0">
                <a:effectLst/>
              </a:defRPr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780245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CF537-AEC3-4D4A-853B-B4BFEDEB78F6}" type="slidenum">
              <a:rPr lang="en-CA" altLang="cs-CZ">
                <a:solidFill>
                  <a:srgbClr val="003F7C"/>
                </a:solidFill>
              </a:rPr>
              <a:pPr/>
              <a:t>‹#›</a:t>
            </a:fld>
            <a:endParaRPr lang="en-CA" altLang="cs-CZ">
              <a:solidFill>
                <a:srgbClr val="003F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590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33BBA-8498-4FCA-AF31-66ADDE646D29}" type="slidenum">
              <a:rPr lang="en-CA" altLang="cs-CZ">
                <a:solidFill>
                  <a:srgbClr val="003F7C"/>
                </a:solidFill>
              </a:rPr>
              <a:pPr/>
              <a:t>‹#›</a:t>
            </a:fld>
            <a:endParaRPr lang="en-CA" altLang="cs-CZ">
              <a:solidFill>
                <a:srgbClr val="003F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6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6024D7-F91E-49E7-BFBE-E5772D2DEC64}" type="slidenum">
              <a:rPr lang="en-CA" altLang="cs-CZ">
                <a:solidFill>
                  <a:srgbClr val="003F7C"/>
                </a:solidFill>
              </a:rPr>
              <a:pPr/>
              <a:t>‹#›</a:t>
            </a:fld>
            <a:endParaRPr lang="en-CA" altLang="cs-CZ">
              <a:solidFill>
                <a:srgbClr val="003F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819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B7616-FD7A-4D13-A9F7-3F9EA9C1634C}" type="slidenum">
              <a:rPr lang="en-CA" altLang="cs-CZ">
                <a:solidFill>
                  <a:srgbClr val="003F7C"/>
                </a:solidFill>
              </a:rPr>
              <a:pPr/>
              <a:t>‹#›</a:t>
            </a:fld>
            <a:endParaRPr lang="en-CA" altLang="cs-CZ">
              <a:solidFill>
                <a:srgbClr val="003F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2875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F4B08-5E4A-4083-9ADA-B101FC6E6134}" type="slidenum">
              <a:rPr lang="en-CA" altLang="cs-CZ">
                <a:solidFill>
                  <a:srgbClr val="003F7C"/>
                </a:solidFill>
              </a:rPr>
              <a:pPr/>
              <a:t>‹#›</a:t>
            </a:fld>
            <a:endParaRPr lang="en-CA" altLang="cs-CZ">
              <a:solidFill>
                <a:srgbClr val="003F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3578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92F18-4EF9-41CB-947F-38AC23436D65}" type="slidenum">
              <a:rPr lang="en-CA" altLang="cs-CZ">
                <a:solidFill>
                  <a:srgbClr val="003F7C"/>
                </a:solidFill>
              </a:rPr>
              <a:pPr/>
              <a:t>‹#›</a:t>
            </a:fld>
            <a:endParaRPr lang="en-CA" altLang="cs-CZ">
              <a:solidFill>
                <a:srgbClr val="003F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209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170BC-933A-4F3F-B49A-0BA547F62F0F}" type="slidenum">
              <a:rPr lang="en-CA" altLang="cs-CZ">
                <a:solidFill>
                  <a:srgbClr val="003F7C"/>
                </a:solidFill>
              </a:rPr>
              <a:pPr/>
              <a:t>‹#›</a:t>
            </a:fld>
            <a:endParaRPr lang="en-CA" altLang="cs-CZ">
              <a:solidFill>
                <a:srgbClr val="003F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21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9EE42-611D-4BF5-8029-9AFCAC51EC04}" type="slidenum">
              <a:rPr lang="en-CA" altLang="cs-CZ">
                <a:solidFill>
                  <a:srgbClr val="003F7C"/>
                </a:solidFill>
              </a:rPr>
              <a:pPr/>
              <a:t>‹#›</a:t>
            </a:fld>
            <a:endParaRPr lang="en-CA" altLang="cs-CZ">
              <a:solidFill>
                <a:srgbClr val="003F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3804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D8E9A-DE48-45BC-874B-45930323E34B}" type="slidenum">
              <a:rPr lang="en-CA" altLang="cs-CZ">
                <a:solidFill>
                  <a:srgbClr val="003F7C"/>
                </a:solidFill>
              </a:rPr>
              <a:pPr/>
              <a:t>‹#›</a:t>
            </a:fld>
            <a:endParaRPr lang="en-CA" altLang="cs-CZ">
              <a:solidFill>
                <a:srgbClr val="003F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3462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C8C7DE-4B96-41DA-98DA-E1CDB642FE52}" type="slidenum">
              <a:rPr lang="en-CA" altLang="cs-CZ">
                <a:solidFill>
                  <a:srgbClr val="003F7C"/>
                </a:solidFill>
              </a:rPr>
              <a:pPr/>
              <a:t>‹#›</a:t>
            </a:fld>
            <a:endParaRPr lang="en-CA" altLang="cs-CZ">
              <a:solidFill>
                <a:srgbClr val="003F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284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459F0C-8DB9-4493-ACC8-98AC55D635DC}" type="slidenum">
              <a:rPr lang="en-CA" altLang="cs-CZ">
                <a:solidFill>
                  <a:srgbClr val="003F7C"/>
                </a:solidFill>
              </a:rPr>
              <a:pPr/>
              <a:t>‹#›</a:t>
            </a:fld>
            <a:endParaRPr lang="en-CA" altLang="cs-CZ">
              <a:solidFill>
                <a:srgbClr val="003F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259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10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10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4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 descr="CNB_prezentace_2_2modraa_lista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717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76201"/>
            <a:ext cx="590391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Kliknutím lze upravit styl.</a:t>
            </a:r>
            <a:endParaRPr lang="en-CA" altLang="cs-CZ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08051"/>
            <a:ext cx="7989888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Kliknutím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  <a:p>
            <a:pPr lvl="4"/>
            <a:r>
              <a:rPr lang="cs-CZ" altLang="cs-CZ" dirty="0"/>
              <a:t>Pátá úroveň</a:t>
            </a:r>
            <a:endParaRPr lang="en-CA" alt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5E95346-4F63-4FAE-AE76-D69EA44B868D}" type="slidenum">
              <a:rPr lang="en-CA" altLang="cs-CZ" smtClean="0">
                <a:solidFill>
                  <a:srgbClr val="003F7C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altLang="cs-CZ" dirty="0">
              <a:solidFill>
                <a:srgbClr val="003F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16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600">
          <a:solidFill>
            <a:schemeClr val="accent2"/>
          </a:solidFill>
          <a:latin typeface="Verdana" panose="020B060403050404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400">
          <a:solidFill>
            <a:schemeClr val="accent2"/>
          </a:solidFill>
          <a:latin typeface="Verdana" panose="020B0604030504040204" pitchFamily="34" charset="0"/>
        </a:defRPr>
      </a:lvl3pPr>
      <a:lvl4pPr marL="1600200" indent="-230188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accent2"/>
          </a:solidFill>
          <a:latin typeface="Verdana" panose="020B060403050404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accent2"/>
          </a:solidFill>
          <a:latin typeface="Verdana" panose="020B060403050404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dat@cnb.cz" TargetMode="Externa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18" y="68638"/>
            <a:ext cx="6695901" cy="504825"/>
          </a:xfrm>
        </p:spPr>
        <p:txBody>
          <a:bodyPr/>
          <a:lstStyle/>
          <a:p>
            <a:r>
              <a:rPr lang="cs-CZ" dirty="0" smtClean="0">
                <a:effectLst/>
              </a:rPr>
              <a:t>Ověřovací provoz SDAT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Zaměřen </a:t>
            </a:r>
            <a:r>
              <a:rPr lang="cs-CZ" sz="1800" b="1" dirty="0" smtClean="0"/>
              <a:t>POUZE</a:t>
            </a:r>
            <a:r>
              <a:rPr lang="cs-CZ" sz="1800" dirty="0" smtClean="0"/>
              <a:t> na </a:t>
            </a:r>
            <a:r>
              <a:rPr lang="cs-CZ" sz="1800" dirty="0"/>
              <a:t>vykazování </a:t>
            </a:r>
            <a:r>
              <a:rPr lang="cs-CZ" sz="1800" dirty="0" smtClean="0"/>
              <a:t>CEUSIFE10</a:t>
            </a:r>
          </a:p>
          <a:p>
            <a:r>
              <a:rPr lang="cs-CZ" sz="1800" dirty="0" smtClean="0"/>
              <a:t>Cíl: Ověřit skutečnost, že všechny vykazující osoby jsou připraveny 4.11.2019 zahájit vykazování CEUSIFE10 v SDAT.</a:t>
            </a:r>
          </a:p>
          <a:p>
            <a:r>
              <a:rPr lang="cs-CZ" sz="1800" i="1" dirty="0" smtClean="0"/>
              <a:t>Od </a:t>
            </a:r>
            <a:r>
              <a:rPr lang="cs-CZ" sz="1800" i="1" dirty="0"/>
              <a:t>4.11.2019 nebude možné dále používat pro plnění vykazovací povinnosti výkazu CEUSIFE10 stávající systém </a:t>
            </a:r>
            <a:r>
              <a:rPr lang="cs-CZ" sz="1800" i="1" dirty="0" err="1"/>
              <a:t>MtS</a:t>
            </a:r>
            <a:r>
              <a:rPr lang="cs-CZ" sz="1800" i="1" dirty="0"/>
              <a:t> (SDNS, SDNS-WS, </a:t>
            </a:r>
            <a:r>
              <a:rPr lang="cs-CZ" sz="1800" i="1" dirty="0" err="1"/>
              <a:t>Edifact</a:t>
            </a:r>
            <a:r>
              <a:rPr lang="cs-CZ" sz="1800" i="1" dirty="0" smtClean="0"/>
              <a:t>)!</a:t>
            </a:r>
            <a:r>
              <a:rPr lang="cs-CZ" sz="1800" dirty="0" smtClean="0"/>
              <a:t> </a:t>
            </a:r>
          </a:p>
          <a:p>
            <a:r>
              <a:rPr lang="cs-CZ" sz="1800" dirty="0" smtClean="0"/>
              <a:t>Řízený a monitorovaný test o 2 fázích:</a:t>
            </a:r>
          </a:p>
          <a:p>
            <a:pPr lvl="1"/>
            <a:r>
              <a:rPr lang="cs-CZ" sz="1600" b="1" dirty="0"/>
              <a:t>1. fáze</a:t>
            </a:r>
            <a:r>
              <a:rPr lang="cs-CZ" sz="1600" dirty="0"/>
              <a:t> ověřovacího provozu proběhne </a:t>
            </a:r>
            <a:r>
              <a:rPr lang="cs-CZ" sz="1600" b="1" dirty="0"/>
              <a:t>na testovacím </a:t>
            </a:r>
            <a:r>
              <a:rPr lang="cs-CZ" sz="1600" b="1" dirty="0" smtClean="0"/>
              <a:t>prostředí</a:t>
            </a:r>
            <a:r>
              <a:rPr lang="cs-CZ" sz="1600" dirty="0" smtClean="0"/>
              <a:t> – primárně </a:t>
            </a:r>
            <a:r>
              <a:rPr lang="cs-CZ" sz="1600" b="1" dirty="0" smtClean="0"/>
              <a:t>test funkčnosti řešení</a:t>
            </a:r>
            <a:r>
              <a:rPr lang="cs-CZ" sz="1600" dirty="0" smtClean="0"/>
              <a:t> vykazující osoby</a:t>
            </a:r>
          </a:p>
          <a:p>
            <a:pPr lvl="1"/>
            <a:r>
              <a:rPr lang="cs-CZ" sz="1600" b="1" dirty="0" smtClean="0"/>
              <a:t>2. fáze</a:t>
            </a:r>
            <a:r>
              <a:rPr lang="cs-CZ" sz="1600" dirty="0" smtClean="0"/>
              <a:t> ověřovacího provozu proběhne </a:t>
            </a:r>
            <a:r>
              <a:rPr lang="cs-CZ" sz="1600" b="1" dirty="0" smtClean="0"/>
              <a:t>na produkčním prostředí</a:t>
            </a:r>
            <a:r>
              <a:rPr lang="cs-CZ" sz="1600" dirty="0" smtClean="0"/>
              <a:t> – primárně </a:t>
            </a:r>
            <a:r>
              <a:rPr lang="cs-CZ" sz="1600" b="1" dirty="0" smtClean="0"/>
              <a:t>test konektivity. </a:t>
            </a:r>
            <a:r>
              <a:rPr lang="cs-CZ" sz="1600" dirty="0" smtClean="0"/>
              <a:t>Produkční prostředí bude ve fázi 1 nedostupné.</a:t>
            </a:r>
          </a:p>
          <a:p>
            <a:r>
              <a:rPr lang="cs-CZ" sz="1800" dirty="0" smtClean="0"/>
              <a:t>Vykazující osoby budou osloveny přímo s výzvou se do testu zapojit.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>
                <a:solidFill>
                  <a:srgbClr val="003F7C"/>
                </a:solidFill>
              </a:rPr>
              <a:pPr/>
              <a:t>1</a:t>
            </a:fld>
            <a:endParaRPr lang="en-CA" altLang="cs-CZ">
              <a:solidFill>
                <a:srgbClr val="003F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86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09" y="68630"/>
            <a:ext cx="6695901" cy="504825"/>
          </a:xfrm>
        </p:spPr>
        <p:txBody>
          <a:bodyPr/>
          <a:lstStyle/>
          <a:p>
            <a:r>
              <a:rPr lang="cs-CZ" dirty="0" smtClean="0">
                <a:effectLst/>
              </a:rPr>
              <a:t>Ověřovací provoz SDAT - postup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 smtClean="0"/>
              <a:t>1. fáze – Testovací prostředí - září 2019 – (test funkčnosti)</a:t>
            </a:r>
          </a:p>
          <a:p>
            <a:pPr lvl="1"/>
            <a:r>
              <a:rPr lang="cs-CZ" sz="1400" dirty="0" smtClean="0"/>
              <a:t>ČNB </a:t>
            </a:r>
            <a:r>
              <a:rPr lang="cs-CZ" sz="1400" dirty="0"/>
              <a:t>osloví </a:t>
            </a:r>
            <a:r>
              <a:rPr lang="cs-CZ" sz="1400" dirty="0" smtClean="0"/>
              <a:t>vykazující </a:t>
            </a:r>
            <a:r>
              <a:rPr lang="cs-CZ" sz="1400" dirty="0"/>
              <a:t>osoby emailem s doporučeným </a:t>
            </a:r>
            <a:r>
              <a:rPr lang="cs-CZ" sz="1400" dirty="0" smtClean="0"/>
              <a:t>postupem</a:t>
            </a:r>
            <a:endParaRPr lang="cs-CZ" sz="1400" dirty="0"/>
          </a:p>
          <a:p>
            <a:pPr lvl="1"/>
            <a:r>
              <a:rPr lang="cs-CZ" sz="1400" dirty="0" smtClean="0"/>
              <a:t>Vykazující osoby provedou registraci uživatelů a certifikátů</a:t>
            </a:r>
          </a:p>
          <a:p>
            <a:pPr lvl="2"/>
            <a:r>
              <a:rPr lang="cs-CZ" sz="1200" dirty="0" smtClean="0"/>
              <a:t>Žádost o registraci na mail </a:t>
            </a:r>
            <a:r>
              <a:rPr lang="cs-CZ" sz="1200" dirty="0" smtClean="0">
                <a:hlinkClick r:id="rId2"/>
              </a:rPr>
              <a:t>sdat@cnb.cz</a:t>
            </a:r>
            <a:r>
              <a:rPr lang="cs-CZ" sz="1200" dirty="0" smtClean="0"/>
              <a:t> (subjekt: SDAT registrace).</a:t>
            </a:r>
          </a:p>
          <a:p>
            <a:pPr lvl="2"/>
            <a:r>
              <a:rPr lang="cs-CZ" sz="1200" dirty="0" smtClean="0"/>
              <a:t>Uživatelské účty a certifikáty budou použity pro TESTOVACÍ i PRODUKČNÍ prostředí SDAT (Neuvede-li vykazující osoba jinak).</a:t>
            </a:r>
          </a:p>
          <a:p>
            <a:pPr lvl="2"/>
            <a:r>
              <a:rPr lang="cs-CZ" sz="1200" dirty="0"/>
              <a:t>ČNB odešle aktivační emaily pro uživatelské </a:t>
            </a:r>
            <a:r>
              <a:rPr lang="cs-CZ" sz="1200" dirty="0" smtClean="0"/>
              <a:t>účty.</a:t>
            </a:r>
            <a:endParaRPr lang="cs-CZ" sz="1200" dirty="0"/>
          </a:p>
          <a:p>
            <a:pPr lvl="2"/>
            <a:r>
              <a:rPr lang="cs-CZ" sz="1200" dirty="0"/>
              <a:t>Uživatel dokončí aktivaci </a:t>
            </a:r>
            <a:r>
              <a:rPr lang="cs-CZ" sz="1200" dirty="0" smtClean="0"/>
              <a:t>účtu  </a:t>
            </a:r>
          </a:p>
          <a:p>
            <a:pPr lvl="2"/>
            <a:r>
              <a:rPr lang="cs-CZ" sz="1200" dirty="0" smtClean="0"/>
              <a:t>Další úkony pomocí webové aplikace (registrace certifikátů, založení dalších uživatelů).</a:t>
            </a:r>
            <a:endParaRPr lang="cs-CZ" sz="1200" i="1" dirty="0" smtClean="0">
              <a:solidFill>
                <a:srgbClr val="FF0000"/>
              </a:solidFill>
            </a:endParaRPr>
          </a:p>
          <a:p>
            <a:pPr lvl="1"/>
            <a:r>
              <a:rPr lang="cs-CZ" sz="1400" b="1" dirty="0" smtClean="0">
                <a:solidFill>
                  <a:srgbClr val="FF0000"/>
                </a:solidFill>
              </a:rPr>
              <a:t>17.09.2019</a:t>
            </a:r>
            <a:r>
              <a:rPr lang="cs-CZ" sz="1400" dirty="0" smtClean="0"/>
              <a:t>  </a:t>
            </a:r>
            <a:endParaRPr lang="cs-CZ" sz="1400" dirty="0" smtClean="0"/>
          </a:p>
          <a:p>
            <a:pPr lvl="2"/>
            <a:r>
              <a:rPr lang="cs-CZ" sz="1200" dirty="0"/>
              <a:t>ČNB připraví vykazovací povinnosti – výskyty pro celé září </a:t>
            </a:r>
            <a:r>
              <a:rPr lang="cs-CZ" sz="1200" dirty="0" smtClean="0"/>
              <a:t>2019</a:t>
            </a:r>
          </a:p>
          <a:p>
            <a:pPr lvl="2"/>
            <a:r>
              <a:rPr lang="cs-CZ" sz="1200" dirty="0" smtClean="0"/>
              <a:t>Vykazující osoby zahájí testování zasílání dat výkazu prostřednictvím WS a webové aplikace (</a:t>
            </a:r>
            <a:r>
              <a:rPr lang="cs-CZ" sz="1200" i="1" dirty="0"/>
              <a:t>ČNB doplní scénář pro vykazování pomocí webové </a:t>
            </a:r>
            <a:r>
              <a:rPr lang="cs-CZ" sz="1200" i="1" dirty="0" smtClean="0"/>
              <a:t>aplikace</a:t>
            </a:r>
            <a:r>
              <a:rPr lang="cs-CZ" sz="1200" dirty="0" smtClean="0"/>
              <a:t>). </a:t>
            </a:r>
          </a:p>
          <a:p>
            <a:pPr lvl="2"/>
            <a:r>
              <a:rPr lang="cs-CZ" sz="1200" dirty="0" smtClean="0"/>
              <a:t>ČNB monitoruje průběh a asistuje. </a:t>
            </a:r>
          </a:p>
          <a:p>
            <a:pPr lvl="2"/>
            <a:r>
              <a:rPr lang="cs-CZ" sz="1200" dirty="0" smtClean="0"/>
              <a:t>ČNB vyhodnotí ověřovací provoz na testovacím prostředí.</a:t>
            </a:r>
          </a:p>
          <a:p>
            <a:pPr lvl="1"/>
            <a:r>
              <a:rPr lang="cs-CZ" sz="1400" dirty="0"/>
              <a:t>Za úspěšný je test považován </a:t>
            </a:r>
            <a:r>
              <a:rPr lang="cs-CZ" sz="1400" dirty="0" smtClean="0"/>
              <a:t>pokud </a:t>
            </a:r>
            <a:r>
              <a:rPr lang="cs-CZ" sz="1400" dirty="0"/>
              <a:t>má Osoba </a:t>
            </a:r>
            <a:r>
              <a:rPr lang="cs-CZ" sz="1400" dirty="0" smtClean="0"/>
              <a:t>alespoň 3 Výskyty ve stavu Splněno.</a:t>
            </a:r>
            <a:endParaRPr lang="cs-CZ" sz="1200" dirty="0" smtClean="0"/>
          </a:p>
          <a:p>
            <a:pPr marL="457200" lvl="1" indent="0">
              <a:buNone/>
            </a:pPr>
            <a:endParaRPr lang="cs-CZ" sz="1100" b="1" i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>
                <a:solidFill>
                  <a:srgbClr val="003F7C"/>
                </a:solidFill>
              </a:rPr>
              <a:pPr/>
              <a:t>2</a:t>
            </a:fld>
            <a:endParaRPr lang="en-CA" altLang="cs-CZ" dirty="0">
              <a:solidFill>
                <a:srgbClr val="003F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49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11" y="68632"/>
            <a:ext cx="6695901" cy="504825"/>
          </a:xfrm>
        </p:spPr>
        <p:txBody>
          <a:bodyPr/>
          <a:lstStyle/>
          <a:p>
            <a:r>
              <a:rPr lang="cs-CZ" dirty="0" smtClean="0">
                <a:effectLst/>
              </a:rPr>
              <a:t>Ověřovací provoz SDAT - postup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2</a:t>
            </a:r>
            <a:r>
              <a:rPr lang="cs-CZ" sz="1800" dirty="0" smtClean="0"/>
              <a:t>. fáze – Produkční prostředí - říjen 2019 – (konektivita)</a:t>
            </a:r>
          </a:p>
          <a:p>
            <a:pPr lvl="1"/>
            <a:r>
              <a:rPr lang="cs-CZ" sz="1600" b="1" dirty="0"/>
              <a:t>Bude upřesněno na základě fáze </a:t>
            </a:r>
            <a:r>
              <a:rPr lang="cs-CZ" sz="1600" b="1" dirty="0" smtClean="0"/>
              <a:t>1</a:t>
            </a:r>
            <a:endParaRPr lang="cs-CZ" sz="1600" dirty="0" smtClean="0"/>
          </a:p>
          <a:p>
            <a:pPr lvl="1"/>
            <a:r>
              <a:rPr lang="cs-CZ" sz="1600" dirty="0" smtClean="0"/>
              <a:t>ČNB osloví vykazující osoby emailem s doporučeným postupem</a:t>
            </a:r>
          </a:p>
          <a:p>
            <a:pPr lvl="1"/>
            <a:r>
              <a:rPr lang="cs-CZ" sz="1600" dirty="0" smtClean="0">
                <a:solidFill>
                  <a:srgbClr val="FF0000"/>
                </a:solidFill>
              </a:rPr>
              <a:t>Budou použity stejné uživatelské účty a certifikáty jako na testu. V daný okamžik budou odeslány aktivační emaily.</a:t>
            </a:r>
            <a:endParaRPr lang="cs-CZ" sz="1400" dirty="0" smtClean="0"/>
          </a:p>
          <a:p>
            <a:pPr lvl="1"/>
            <a:r>
              <a:rPr lang="cs-CZ" sz="1600" dirty="0" smtClean="0"/>
              <a:t>Cca polovina října 2019 </a:t>
            </a:r>
          </a:p>
          <a:p>
            <a:pPr lvl="2"/>
            <a:r>
              <a:rPr lang="cs-CZ" sz="1400" dirty="0"/>
              <a:t>ČNB připraví </a:t>
            </a:r>
            <a:r>
              <a:rPr lang="cs-CZ" sz="1400" dirty="0" smtClean="0"/>
              <a:t>výskyty</a:t>
            </a:r>
          </a:p>
          <a:p>
            <a:pPr lvl="2"/>
            <a:r>
              <a:rPr lang="cs-CZ" sz="1400" dirty="0" smtClean="0"/>
              <a:t>ČNB odešle aktivační emaily pro uživatelské účty</a:t>
            </a:r>
          </a:p>
          <a:p>
            <a:pPr lvl="2"/>
            <a:r>
              <a:rPr lang="cs-CZ" sz="1400" dirty="0" smtClean="0"/>
              <a:t>Uživatel dokončí aktivaci účtu</a:t>
            </a:r>
          </a:p>
          <a:p>
            <a:pPr lvl="2"/>
            <a:r>
              <a:rPr lang="cs-CZ" sz="1400" dirty="0" smtClean="0"/>
              <a:t>Vykazující </a:t>
            </a:r>
            <a:r>
              <a:rPr lang="cs-CZ" sz="1400" dirty="0"/>
              <a:t>o</a:t>
            </a:r>
            <a:r>
              <a:rPr lang="cs-CZ" sz="1400" dirty="0" smtClean="0"/>
              <a:t>soby zahájí testování zasílání dat výkazu prostřednictvím WS a webové aplikace</a:t>
            </a:r>
          </a:p>
          <a:p>
            <a:pPr lvl="2"/>
            <a:r>
              <a:rPr lang="cs-CZ" sz="1400" dirty="0" smtClean="0"/>
              <a:t>ČNB monitoruje průběh a asistuje. </a:t>
            </a:r>
          </a:p>
          <a:p>
            <a:pPr lvl="2"/>
            <a:r>
              <a:rPr lang="cs-CZ" sz="1400" dirty="0" smtClean="0"/>
              <a:t>ČNB vyhodnotí ověřovací provoz na produkčním prostředí</a:t>
            </a:r>
          </a:p>
          <a:p>
            <a:pPr lvl="1"/>
            <a:r>
              <a:rPr lang="cs-CZ" sz="1800" dirty="0"/>
              <a:t>Za úspěšný je test </a:t>
            </a:r>
            <a:r>
              <a:rPr lang="cs-CZ" sz="1800" dirty="0" smtClean="0"/>
              <a:t>považován, pokud </a:t>
            </a:r>
            <a:r>
              <a:rPr lang="cs-CZ" sz="1800" dirty="0"/>
              <a:t>má Osoba </a:t>
            </a:r>
            <a:r>
              <a:rPr lang="cs-CZ" sz="1800" dirty="0" smtClean="0"/>
              <a:t>alespoň 1 Výskyt </a:t>
            </a:r>
            <a:r>
              <a:rPr lang="cs-CZ" sz="1800" dirty="0"/>
              <a:t>ve stavu </a:t>
            </a:r>
            <a:r>
              <a:rPr lang="cs-CZ" sz="1800" dirty="0" smtClean="0"/>
              <a:t>Přijato</a:t>
            </a:r>
            <a:endParaRPr lang="cs-CZ" sz="16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>
                <a:solidFill>
                  <a:srgbClr val="003F7C"/>
                </a:solidFill>
              </a:rPr>
              <a:pPr/>
              <a:t>3</a:t>
            </a:fld>
            <a:endParaRPr lang="en-CA" altLang="cs-CZ">
              <a:solidFill>
                <a:srgbClr val="003F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43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WSS_pro_410">
  <a:themeElements>
    <a:clrScheme name="">
      <a:dk1>
        <a:srgbClr val="003F7C"/>
      </a:dk1>
      <a:lt1>
        <a:srgbClr val="FFFFFF"/>
      </a:lt1>
      <a:dk2>
        <a:srgbClr val="003F7C"/>
      </a:dk2>
      <a:lt2>
        <a:srgbClr val="6F6F6F"/>
      </a:lt2>
      <a:accent1>
        <a:srgbClr val="00CC99"/>
      </a:accent1>
      <a:accent2>
        <a:srgbClr val="5F9BC8"/>
      </a:accent2>
      <a:accent3>
        <a:srgbClr val="FFFFFF"/>
      </a:accent3>
      <a:accent4>
        <a:srgbClr val="003469"/>
      </a:accent4>
      <a:accent5>
        <a:srgbClr val="AAE2CA"/>
      </a:accent5>
      <a:accent6>
        <a:srgbClr val="558CB5"/>
      </a:accent6>
      <a:hlink>
        <a:srgbClr val="CCCCFF"/>
      </a:hlink>
      <a:folHlink>
        <a:srgbClr val="B2B2B2"/>
      </a:folHlink>
    </a:clrScheme>
    <a:fontScheme name="Blank Presentation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3F7C"/>
        </a:dk1>
        <a:lt1>
          <a:srgbClr val="FFFFFF"/>
        </a:lt1>
        <a:dk2>
          <a:srgbClr val="003F7C"/>
        </a:dk2>
        <a:lt2>
          <a:srgbClr val="6F6F6F"/>
        </a:lt2>
        <a:accent1>
          <a:srgbClr val="00CC99"/>
        </a:accent1>
        <a:accent2>
          <a:srgbClr val="5F9BC8"/>
        </a:accent2>
        <a:accent3>
          <a:srgbClr val="FFFFFF"/>
        </a:accent3>
        <a:accent4>
          <a:srgbClr val="003469"/>
        </a:accent4>
        <a:accent5>
          <a:srgbClr val="AAE2CA"/>
        </a:accent5>
        <a:accent6>
          <a:srgbClr val="558CB5"/>
        </a:accent6>
        <a:hlink>
          <a:srgbClr val="5F9BC8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</TotalTime>
  <Words>369</Words>
  <Application>Microsoft Office PowerPoint</Application>
  <PresentationFormat>Předvádění na obrazovce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</vt:i4>
      </vt:variant>
    </vt:vector>
  </HeadingPairs>
  <TitlesOfParts>
    <vt:vector size="5" baseType="lpstr">
      <vt:lpstr>Motiv sady Office</vt:lpstr>
      <vt:lpstr>DWSS_pro_410</vt:lpstr>
      <vt:lpstr>Ověřovací provoz SDAT</vt:lpstr>
      <vt:lpstr>Ověřovací provoz SDAT - postup</vt:lpstr>
      <vt:lpstr>Ověřovací provoz SDAT - postup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Ověřovací provoz SDAT</dc:title>
  <cp:lastModifiedBy>Kačer Martin</cp:lastModifiedBy>
  <cp:revision>11</cp:revision>
  <cp:lastPrinted>2019-08-29T08:11:57Z</cp:lastPrinted>
  <dcterms:modified xsi:type="dcterms:W3CDTF">2019-09-03T12:28:08Z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-91146638</vt:i4>
  </property>
  <property fmtid="{D5CDD505-2E9C-101B-9397-08002B2CF9AE}" pid="3" name="_NewReviewCycle">
    <vt:lpwstr/>
  </property>
  <property fmtid="{D5CDD505-2E9C-101B-9397-08002B2CF9AE}" pid="4" name="_EmailSubject">
    <vt:lpwstr>Web čnb - publikace souboru</vt:lpwstr>
  </property>
  <property fmtid="{D5CDD505-2E9C-101B-9397-08002B2CF9AE}" pid="5" name="_AuthorEmail">
    <vt:lpwstr>Martin.Kacer@cnb.cz</vt:lpwstr>
  </property>
  <property fmtid="{D5CDD505-2E9C-101B-9397-08002B2CF9AE}" pid="6" name="_AuthorEmailDisplayName">
    <vt:lpwstr>Kačer Martin</vt:lpwstr>
  </property>
</Properties>
</file>